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793" r:id="rId3"/>
    <p:sldId id="794" r:id="rId4"/>
    <p:sldId id="259" r:id="rId5"/>
    <p:sldId id="799" r:id="rId6"/>
    <p:sldId id="796" r:id="rId7"/>
    <p:sldId id="798" r:id="rId8"/>
    <p:sldId id="258" r:id="rId9"/>
    <p:sldId id="260" r:id="rId10"/>
    <p:sldId id="257" r:id="rId11"/>
    <p:sldId id="261" r:id="rId12"/>
    <p:sldId id="264" r:id="rId13"/>
    <p:sldId id="262" r:id="rId14"/>
    <p:sldId id="265" r:id="rId15"/>
    <p:sldId id="263" r:id="rId16"/>
    <p:sldId id="266" r:id="rId17"/>
    <p:sldId id="800" r:id="rId18"/>
    <p:sldId id="801" r:id="rId19"/>
    <p:sldId id="802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3821"/>
    <p:restoredTop sz="72817"/>
  </p:normalViewPr>
  <p:slideViewPr>
    <p:cSldViewPr snapToGrid="0">
      <p:cViewPr varScale="1">
        <p:scale>
          <a:sx n="63" d="100"/>
          <a:sy n="63" d="100"/>
        </p:scale>
        <p:origin x="192" y="71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5072EF-DB73-3C40-A94E-5548920B5B45}" type="doc">
      <dgm:prSet loTypeId="urn:microsoft.com/office/officeart/2009/3/layout/IncreasingArrows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4C2F3A-4288-614C-A155-76687B9DCA47}">
      <dgm:prSet phldrT="[Testo]"/>
      <dgm:spPr>
        <a:solidFill>
          <a:schemeClr val="accent2"/>
        </a:solidFill>
      </dgm:spPr>
      <dgm:t>
        <a:bodyPr/>
        <a:lstStyle/>
        <a:p>
          <a:r>
            <a:rPr lang="it-IT"/>
            <a:t>Geo-graphic data</a:t>
          </a:r>
          <a:endParaRPr lang="it-IT" dirty="0"/>
        </a:p>
      </dgm:t>
    </dgm:pt>
    <dgm:pt modelId="{45DDD1AF-4E63-BC45-BC9D-0946F4E3EAC6}" type="parTrans" cxnId="{6328FF91-166A-0B47-9445-6B9AD3F8D0D2}">
      <dgm:prSet/>
      <dgm:spPr/>
      <dgm:t>
        <a:bodyPr/>
        <a:lstStyle/>
        <a:p>
          <a:endParaRPr lang="it-IT"/>
        </a:p>
      </dgm:t>
    </dgm:pt>
    <dgm:pt modelId="{E279F10C-CED1-6148-AABB-8693E02BD602}" type="sibTrans" cxnId="{6328FF91-166A-0B47-9445-6B9AD3F8D0D2}">
      <dgm:prSet/>
      <dgm:spPr/>
      <dgm:t>
        <a:bodyPr/>
        <a:lstStyle/>
        <a:p>
          <a:endParaRPr lang="it-IT"/>
        </a:p>
      </dgm:t>
    </dgm:pt>
    <dgm:pt modelId="{EB458CFD-0DC2-1F40-8BA1-DCA53276875E}">
      <dgm:prSet phldrT="[Tes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dirty="0"/>
            <a:t>Maps, </a:t>
          </a:r>
          <a:r>
            <a:rPr lang="it-IT" dirty="0" err="1"/>
            <a:t>rasters</a:t>
          </a:r>
          <a:endParaRPr lang="it-IT" dirty="0"/>
        </a:p>
      </dgm:t>
    </dgm:pt>
    <dgm:pt modelId="{8D000DA2-8A4B-E24F-8AE2-6FFB8756B28E}" type="parTrans" cxnId="{3F6CF4BF-C782-964D-B724-54745D235547}">
      <dgm:prSet/>
      <dgm:spPr/>
      <dgm:t>
        <a:bodyPr/>
        <a:lstStyle/>
        <a:p>
          <a:endParaRPr lang="it-IT"/>
        </a:p>
      </dgm:t>
    </dgm:pt>
    <dgm:pt modelId="{FED79960-1499-3541-9708-E82720784914}" type="sibTrans" cxnId="{3F6CF4BF-C782-964D-B724-54745D235547}">
      <dgm:prSet/>
      <dgm:spPr/>
      <dgm:t>
        <a:bodyPr/>
        <a:lstStyle/>
        <a:p>
          <a:endParaRPr lang="it-IT"/>
        </a:p>
      </dgm:t>
    </dgm:pt>
    <dgm:pt modelId="{E52799A2-0A9A-E046-A8E7-8BCD0D6F9573}">
      <dgm:prSet phldrT="[Testo]"/>
      <dgm:spPr>
        <a:solidFill>
          <a:schemeClr val="accent6"/>
        </a:solidFill>
      </dgm:spPr>
      <dgm:t>
        <a:bodyPr/>
        <a:lstStyle/>
        <a:p>
          <a:r>
            <a:rPr lang="it-IT"/>
            <a:t>Geo-spatial data</a:t>
          </a:r>
          <a:endParaRPr lang="it-IT" dirty="0"/>
        </a:p>
      </dgm:t>
    </dgm:pt>
    <dgm:pt modelId="{FCD60026-28D6-754F-89EE-3B4BE280E5F2}" type="parTrans" cxnId="{E2083E12-A455-3A43-A057-D43B1C002086}">
      <dgm:prSet/>
      <dgm:spPr/>
      <dgm:t>
        <a:bodyPr/>
        <a:lstStyle/>
        <a:p>
          <a:endParaRPr lang="it-IT"/>
        </a:p>
      </dgm:t>
    </dgm:pt>
    <dgm:pt modelId="{DB31DCCB-2306-3C44-B134-B5CF80F641F3}" type="sibTrans" cxnId="{E2083E12-A455-3A43-A057-D43B1C002086}">
      <dgm:prSet/>
      <dgm:spPr/>
      <dgm:t>
        <a:bodyPr/>
        <a:lstStyle/>
        <a:p>
          <a:endParaRPr lang="it-IT"/>
        </a:p>
      </dgm:t>
    </dgm:pt>
    <dgm:pt modelId="{387A9991-C432-734F-880A-F4E48415C609}">
      <dgm:prSet phldrT="[Testo]"/>
      <dgm:spPr/>
      <dgm:t>
        <a:bodyPr/>
        <a:lstStyle/>
        <a:p>
          <a:r>
            <a:rPr lang="it-IT"/>
            <a:t>3D models</a:t>
          </a:r>
        </a:p>
        <a:p>
          <a:r>
            <a:rPr lang="it-IT"/>
            <a:t>AR and VR</a:t>
          </a:r>
        </a:p>
        <a:p>
          <a:r>
            <a:rPr lang="it-IT"/>
            <a:t>Digital twins</a:t>
          </a:r>
          <a:endParaRPr lang="it-IT" dirty="0"/>
        </a:p>
      </dgm:t>
    </dgm:pt>
    <dgm:pt modelId="{C8C6C6B2-2083-AA45-A134-A96C2EBEE8B0}" type="parTrans" cxnId="{3C87D54A-48BB-3B45-AD1E-B72B2BFA2B6E}">
      <dgm:prSet/>
      <dgm:spPr/>
      <dgm:t>
        <a:bodyPr/>
        <a:lstStyle/>
        <a:p>
          <a:endParaRPr lang="it-IT"/>
        </a:p>
      </dgm:t>
    </dgm:pt>
    <dgm:pt modelId="{FBE3FC9A-FD29-6447-93CD-7088AD65E448}" type="sibTrans" cxnId="{3C87D54A-48BB-3B45-AD1E-B72B2BFA2B6E}">
      <dgm:prSet/>
      <dgm:spPr/>
      <dgm:t>
        <a:bodyPr/>
        <a:lstStyle/>
        <a:p>
          <a:endParaRPr lang="it-IT"/>
        </a:p>
      </dgm:t>
    </dgm:pt>
    <dgm:pt modelId="{42DFE7A9-A369-D542-B069-CC34F60B62DC}">
      <dgm:prSet phldrT="[Testo]"/>
      <dgm:spPr>
        <a:solidFill>
          <a:schemeClr val="tx2"/>
        </a:solidFill>
      </dgm:spPr>
      <dgm:t>
        <a:bodyPr/>
        <a:lstStyle/>
        <a:p>
          <a:r>
            <a:rPr lang="it-IT"/>
            <a:t>Micro-data (samples)</a:t>
          </a:r>
          <a:endParaRPr lang="it-IT" dirty="0"/>
        </a:p>
      </dgm:t>
    </dgm:pt>
    <dgm:pt modelId="{52B7B865-EFF7-D441-A950-3D7A4C5AABC0}" type="parTrans" cxnId="{0B322B4C-11D9-884D-BFB5-EF6F11237E4C}">
      <dgm:prSet/>
      <dgm:spPr/>
      <dgm:t>
        <a:bodyPr/>
        <a:lstStyle/>
        <a:p>
          <a:endParaRPr lang="it-IT"/>
        </a:p>
      </dgm:t>
    </dgm:pt>
    <dgm:pt modelId="{9ED8DD40-2A8C-6C4C-A710-40590F97713A}" type="sibTrans" cxnId="{0B322B4C-11D9-884D-BFB5-EF6F11237E4C}">
      <dgm:prSet/>
      <dgm:spPr/>
      <dgm:t>
        <a:bodyPr/>
        <a:lstStyle/>
        <a:p>
          <a:endParaRPr lang="it-IT"/>
        </a:p>
      </dgm:t>
    </dgm:pt>
    <dgm:pt modelId="{9D3DCB91-5685-1B4B-BC43-5578AC71F4C0}">
      <dgm:prSet phldrT="[Testo]"/>
      <dgm:spPr/>
      <dgm:t>
        <a:bodyPr/>
        <a:lstStyle/>
        <a:p>
          <a:r>
            <a:rPr lang="it-IT"/>
            <a:t>Thin-sections</a:t>
          </a:r>
        </a:p>
        <a:p>
          <a:r>
            <a:rPr lang="it-IT"/>
            <a:t>Geochemical data</a:t>
          </a:r>
        </a:p>
        <a:p>
          <a:r>
            <a:rPr lang="it-IT"/>
            <a:t>Petrological data</a:t>
          </a:r>
        </a:p>
        <a:p>
          <a:r>
            <a:rPr lang="it-IT"/>
            <a:t>And more…</a:t>
          </a:r>
          <a:endParaRPr lang="it-IT" dirty="0"/>
        </a:p>
      </dgm:t>
    </dgm:pt>
    <dgm:pt modelId="{C3222A3F-DC1A-8E46-9CE4-C0B9FFD9A278}" type="parTrans" cxnId="{34071E5B-9EDB-384A-B55F-41F5AA7437C3}">
      <dgm:prSet/>
      <dgm:spPr/>
      <dgm:t>
        <a:bodyPr/>
        <a:lstStyle/>
        <a:p>
          <a:endParaRPr lang="it-IT"/>
        </a:p>
      </dgm:t>
    </dgm:pt>
    <dgm:pt modelId="{77DF06FE-873E-1445-AFB5-796DD74ADB21}" type="sibTrans" cxnId="{34071E5B-9EDB-384A-B55F-41F5AA7437C3}">
      <dgm:prSet/>
      <dgm:spPr/>
      <dgm:t>
        <a:bodyPr/>
        <a:lstStyle/>
        <a:p>
          <a:endParaRPr lang="it-IT"/>
        </a:p>
      </dgm:t>
    </dgm:pt>
    <dgm:pt modelId="{C1FD577F-22FF-2247-B0A2-C34977AEAEF1}">
      <dgm:prSet phldrT="[Tes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/>
            <a:t>Features</a:t>
          </a:r>
          <a:endParaRPr lang="it-IT" dirty="0"/>
        </a:p>
      </dgm:t>
    </dgm:pt>
    <dgm:pt modelId="{C537ACB9-E18E-0645-9BFA-484498E59671}" type="parTrans" cxnId="{B913FCC1-C318-6441-8C0F-C37AC8BA4AD4}">
      <dgm:prSet/>
      <dgm:spPr/>
      <dgm:t>
        <a:bodyPr/>
        <a:lstStyle/>
        <a:p>
          <a:endParaRPr lang="it-IT"/>
        </a:p>
      </dgm:t>
    </dgm:pt>
    <dgm:pt modelId="{783C3B87-A97F-1E43-81AE-F20E69396B6C}" type="sibTrans" cxnId="{B913FCC1-C318-6441-8C0F-C37AC8BA4AD4}">
      <dgm:prSet/>
      <dgm:spPr/>
      <dgm:t>
        <a:bodyPr/>
        <a:lstStyle/>
        <a:p>
          <a:endParaRPr lang="it-IT"/>
        </a:p>
      </dgm:t>
    </dgm:pt>
    <dgm:pt modelId="{25DC40DC-7BA5-594E-B453-507240C3368D}">
      <dgm:prSet phldrT="[Testo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dirty="0"/>
            <a:t>Points</a:t>
          </a:r>
        </a:p>
      </dgm:t>
    </dgm:pt>
    <dgm:pt modelId="{2BF4A839-854A-0049-BF54-4B62ABF6677A}" type="parTrans" cxnId="{262E33CE-7F16-044C-B246-B3CAF5B42D8B}">
      <dgm:prSet/>
      <dgm:spPr/>
      <dgm:t>
        <a:bodyPr/>
        <a:lstStyle/>
        <a:p>
          <a:endParaRPr lang="it-IT"/>
        </a:p>
      </dgm:t>
    </dgm:pt>
    <dgm:pt modelId="{197C9F59-5DD7-9444-9A2B-0E14851FC6CF}" type="sibTrans" cxnId="{262E33CE-7F16-044C-B246-B3CAF5B42D8B}">
      <dgm:prSet/>
      <dgm:spPr/>
      <dgm:t>
        <a:bodyPr/>
        <a:lstStyle/>
        <a:p>
          <a:endParaRPr lang="it-IT"/>
        </a:p>
      </dgm:t>
    </dgm:pt>
    <dgm:pt modelId="{70FC3302-C5A5-684F-AD5F-96689B0D3B06}" type="pres">
      <dgm:prSet presAssocID="{D65072EF-DB73-3C40-A94E-5548920B5B45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457B0881-4D27-684C-B008-E5C72100E048}" type="pres">
      <dgm:prSet presAssocID="{CF4C2F3A-4288-614C-A155-76687B9DCA47}" presName="parentText1" presStyleLbl="node1" presStyleIdx="0" presStyleCnt="3">
        <dgm:presLayoutVars>
          <dgm:chMax/>
          <dgm:chPref val="3"/>
          <dgm:bulletEnabled val="1"/>
        </dgm:presLayoutVars>
      </dgm:prSet>
      <dgm:spPr/>
    </dgm:pt>
    <dgm:pt modelId="{5A5D677C-80E1-CB4E-9D36-3BA34744793B}" type="pres">
      <dgm:prSet presAssocID="{CF4C2F3A-4288-614C-A155-76687B9DCA47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</dgm:pt>
    <dgm:pt modelId="{A8862560-C279-9D44-91DF-15AC1CDF27D6}" type="pres">
      <dgm:prSet presAssocID="{E52799A2-0A9A-E046-A8E7-8BCD0D6F9573}" presName="parentText2" presStyleLbl="node1" presStyleIdx="1" presStyleCnt="3" custLinFactNeighborY="12708">
        <dgm:presLayoutVars>
          <dgm:chMax/>
          <dgm:chPref val="3"/>
          <dgm:bulletEnabled val="1"/>
        </dgm:presLayoutVars>
      </dgm:prSet>
      <dgm:spPr/>
    </dgm:pt>
    <dgm:pt modelId="{6C1FE934-C371-E443-B3BA-E44559D8CDD6}" type="pres">
      <dgm:prSet presAssocID="{E52799A2-0A9A-E046-A8E7-8BCD0D6F9573}" presName="childText2" presStyleLbl="solidAlignAcc1" presStyleIdx="1" presStyleCnt="3" custLinFactNeighborY="6597">
        <dgm:presLayoutVars>
          <dgm:chMax val="0"/>
          <dgm:chPref val="0"/>
          <dgm:bulletEnabled val="1"/>
        </dgm:presLayoutVars>
      </dgm:prSet>
      <dgm:spPr/>
    </dgm:pt>
    <dgm:pt modelId="{48A48C79-C7D6-0D45-86BB-39A2D25E687E}" type="pres">
      <dgm:prSet presAssocID="{42DFE7A9-A369-D542-B069-CC34F60B62DC}" presName="parentText3" presStyleLbl="node1" presStyleIdx="2" presStyleCnt="3" custLinFactNeighborY="29652">
        <dgm:presLayoutVars>
          <dgm:chMax/>
          <dgm:chPref val="3"/>
          <dgm:bulletEnabled val="1"/>
        </dgm:presLayoutVars>
      </dgm:prSet>
      <dgm:spPr/>
    </dgm:pt>
    <dgm:pt modelId="{4F806094-5609-6A43-B7C3-39F076362FBD}" type="pres">
      <dgm:prSet presAssocID="{42DFE7A9-A369-D542-B069-CC34F60B62DC}" presName="childText3" presStyleLbl="solidAlignAcc1" presStyleIdx="2" presStyleCnt="3" custLinFactNeighborY="11904">
        <dgm:presLayoutVars>
          <dgm:chMax val="0"/>
          <dgm:chPref val="0"/>
          <dgm:bulletEnabled val="1"/>
        </dgm:presLayoutVars>
      </dgm:prSet>
      <dgm:spPr/>
    </dgm:pt>
  </dgm:ptLst>
  <dgm:cxnLst>
    <dgm:cxn modelId="{E2083E12-A455-3A43-A057-D43B1C002086}" srcId="{D65072EF-DB73-3C40-A94E-5548920B5B45}" destId="{E52799A2-0A9A-E046-A8E7-8BCD0D6F9573}" srcOrd="1" destOrd="0" parTransId="{FCD60026-28D6-754F-89EE-3B4BE280E5F2}" sibTransId="{DB31DCCB-2306-3C44-B134-B5CF80F641F3}"/>
    <dgm:cxn modelId="{F30B7915-B0A6-7746-B2CE-AE1A7F591915}" type="presOf" srcId="{42DFE7A9-A369-D542-B069-CC34F60B62DC}" destId="{48A48C79-C7D6-0D45-86BB-39A2D25E687E}" srcOrd="0" destOrd="0" presId="urn:microsoft.com/office/officeart/2009/3/layout/IncreasingArrowsProcess"/>
    <dgm:cxn modelId="{DE4D4C2E-7E78-0A47-9E47-B38943C3D882}" type="presOf" srcId="{387A9991-C432-734F-880A-F4E48415C609}" destId="{6C1FE934-C371-E443-B3BA-E44559D8CDD6}" srcOrd="0" destOrd="0" presId="urn:microsoft.com/office/officeart/2009/3/layout/IncreasingArrowsProcess"/>
    <dgm:cxn modelId="{B8DCA039-5132-4141-A98D-350CD67E497B}" type="presOf" srcId="{25DC40DC-7BA5-594E-B453-507240C3368D}" destId="{5A5D677C-80E1-CB4E-9D36-3BA34744793B}" srcOrd="0" destOrd="2" presId="urn:microsoft.com/office/officeart/2009/3/layout/IncreasingArrowsProcess"/>
    <dgm:cxn modelId="{97E1DE3B-3129-914D-BB89-7D2D22E1E80F}" type="presOf" srcId="{CF4C2F3A-4288-614C-A155-76687B9DCA47}" destId="{457B0881-4D27-684C-B008-E5C72100E048}" srcOrd="0" destOrd="0" presId="urn:microsoft.com/office/officeart/2009/3/layout/IncreasingArrowsProcess"/>
    <dgm:cxn modelId="{3C87D54A-48BB-3B45-AD1E-B72B2BFA2B6E}" srcId="{E52799A2-0A9A-E046-A8E7-8BCD0D6F9573}" destId="{387A9991-C432-734F-880A-F4E48415C609}" srcOrd="0" destOrd="0" parTransId="{C8C6C6B2-2083-AA45-A134-A96C2EBEE8B0}" sibTransId="{FBE3FC9A-FD29-6447-93CD-7088AD65E448}"/>
    <dgm:cxn modelId="{0B322B4C-11D9-884D-BFB5-EF6F11237E4C}" srcId="{D65072EF-DB73-3C40-A94E-5548920B5B45}" destId="{42DFE7A9-A369-D542-B069-CC34F60B62DC}" srcOrd="2" destOrd="0" parTransId="{52B7B865-EFF7-D441-A950-3D7A4C5AABC0}" sibTransId="{9ED8DD40-2A8C-6C4C-A710-40590F97713A}"/>
    <dgm:cxn modelId="{34071E5B-9EDB-384A-B55F-41F5AA7437C3}" srcId="{42DFE7A9-A369-D542-B069-CC34F60B62DC}" destId="{9D3DCB91-5685-1B4B-BC43-5578AC71F4C0}" srcOrd="0" destOrd="0" parTransId="{C3222A3F-DC1A-8E46-9CE4-C0B9FFD9A278}" sibTransId="{77DF06FE-873E-1445-AFB5-796DD74ADB21}"/>
    <dgm:cxn modelId="{95D2A164-F18D-0842-9589-2CE539D04BAD}" type="presOf" srcId="{EB458CFD-0DC2-1F40-8BA1-DCA53276875E}" destId="{5A5D677C-80E1-CB4E-9D36-3BA34744793B}" srcOrd="0" destOrd="0" presId="urn:microsoft.com/office/officeart/2009/3/layout/IncreasingArrowsProcess"/>
    <dgm:cxn modelId="{8D95B287-1E79-DB4F-996A-DC66B177C19D}" type="presOf" srcId="{D65072EF-DB73-3C40-A94E-5548920B5B45}" destId="{70FC3302-C5A5-684F-AD5F-96689B0D3B06}" srcOrd="0" destOrd="0" presId="urn:microsoft.com/office/officeart/2009/3/layout/IncreasingArrowsProcess"/>
    <dgm:cxn modelId="{6328FF91-166A-0B47-9445-6B9AD3F8D0D2}" srcId="{D65072EF-DB73-3C40-A94E-5548920B5B45}" destId="{CF4C2F3A-4288-614C-A155-76687B9DCA47}" srcOrd="0" destOrd="0" parTransId="{45DDD1AF-4E63-BC45-BC9D-0946F4E3EAC6}" sibTransId="{E279F10C-CED1-6148-AABB-8693E02BD602}"/>
    <dgm:cxn modelId="{9DDAFC92-7825-7641-B7D1-86EAD63F12F7}" type="presOf" srcId="{C1FD577F-22FF-2247-B0A2-C34977AEAEF1}" destId="{5A5D677C-80E1-CB4E-9D36-3BA34744793B}" srcOrd="0" destOrd="1" presId="urn:microsoft.com/office/officeart/2009/3/layout/IncreasingArrowsProcess"/>
    <dgm:cxn modelId="{1BA9D89B-5BC0-F847-B492-91B083AE3EA4}" type="presOf" srcId="{E52799A2-0A9A-E046-A8E7-8BCD0D6F9573}" destId="{A8862560-C279-9D44-91DF-15AC1CDF27D6}" srcOrd="0" destOrd="0" presId="urn:microsoft.com/office/officeart/2009/3/layout/IncreasingArrowsProcess"/>
    <dgm:cxn modelId="{3F6CF4BF-C782-964D-B724-54745D235547}" srcId="{CF4C2F3A-4288-614C-A155-76687B9DCA47}" destId="{EB458CFD-0DC2-1F40-8BA1-DCA53276875E}" srcOrd="0" destOrd="0" parTransId="{8D000DA2-8A4B-E24F-8AE2-6FFB8756B28E}" sibTransId="{FED79960-1499-3541-9708-E82720784914}"/>
    <dgm:cxn modelId="{B913FCC1-C318-6441-8C0F-C37AC8BA4AD4}" srcId="{CF4C2F3A-4288-614C-A155-76687B9DCA47}" destId="{C1FD577F-22FF-2247-B0A2-C34977AEAEF1}" srcOrd="1" destOrd="0" parTransId="{C537ACB9-E18E-0645-9BFA-484498E59671}" sibTransId="{783C3B87-A97F-1E43-81AE-F20E69396B6C}"/>
    <dgm:cxn modelId="{8C731AC5-1897-1145-B3E3-77DA60E274D4}" type="presOf" srcId="{9D3DCB91-5685-1B4B-BC43-5578AC71F4C0}" destId="{4F806094-5609-6A43-B7C3-39F076362FBD}" srcOrd="0" destOrd="0" presId="urn:microsoft.com/office/officeart/2009/3/layout/IncreasingArrowsProcess"/>
    <dgm:cxn modelId="{262E33CE-7F16-044C-B246-B3CAF5B42D8B}" srcId="{CF4C2F3A-4288-614C-A155-76687B9DCA47}" destId="{25DC40DC-7BA5-594E-B453-507240C3368D}" srcOrd="2" destOrd="0" parTransId="{2BF4A839-854A-0049-BF54-4B62ABF6677A}" sibTransId="{197C9F59-5DD7-9444-9A2B-0E14851FC6CF}"/>
    <dgm:cxn modelId="{40B3E4A3-5F67-FE4E-876A-843167D8598A}" type="presParOf" srcId="{70FC3302-C5A5-684F-AD5F-96689B0D3B06}" destId="{457B0881-4D27-684C-B008-E5C72100E048}" srcOrd="0" destOrd="0" presId="urn:microsoft.com/office/officeart/2009/3/layout/IncreasingArrowsProcess"/>
    <dgm:cxn modelId="{A0E71E57-66E6-5645-9AEE-BD22BA478020}" type="presParOf" srcId="{70FC3302-C5A5-684F-AD5F-96689B0D3B06}" destId="{5A5D677C-80E1-CB4E-9D36-3BA34744793B}" srcOrd="1" destOrd="0" presId="urn:microsoft.com/office/officeart/2009/3/layout/IncreasingArrowsProcess"/>
    <dgm:cxn modelId="{0914B1AD-82CE-7244-B56A-4514E78E9689}" type="presParOf" srcId="{70FC3302-C5A5-684F-AD5F-96689B0D3B06}" destId="{A8862560-C279-9D44-91DF-15AC1CDF27D6}" srcOrd="2" destOrd="0" presId="urn:microsoft.com/office/officeart/2009/3/layout/IncreasingArrowsProcess"/>
    <dgm:cxn modelId="{13235725-109A-8148-9E20-A03D6F07DB84}" type="presParOf" srcId="{70FC3302-C5A5-684F-AD5F-96689B0D3B06}" destId="{6C1FE934-C371-E443-B3BA-E44559D8CDD6}" srcOrd="3" destOrd="0" presId="urn:microsoft.com/office/officeart/2009/3/layout/IncreasingArrowsProcess"/>
    <dgm:cxn modelId="{77B349B8-C289-2542-9148-04A6A4DFB406}" type="presParOf" srcId="{70FC3302-C5A5-684F-AD5F-96689B0D3B06}" destId="{48A48C79-C7D6-0D45-86BB-39A2D25E687E}" srcOrd="4" destOrd="0" presId="urn:microsoft.com/office/officeart/2009/3/layout/IncreasingArrowsProcess"/>
    <dgm:cxn modelId="{894E0D54-9631-A54F-958F-EFFEA9FFE123}" type="presParOf" srcId="{70FC3302-C5A5-684F-AD5F-96689B0D3B06}" destId="{4F806094-5609-6A43-B7C3-39F076362FBD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7B0881-4D27-684C-B008-E5C72100E048}">
      <dsp:nvSpPr>
        <dsp:cNvPr id="0" name=""/>
        <dsp:cNvSpPr/>
      </dsp:nvSpPr>
      <dsp:spPr>
        <a:xfrm>
          <a:off x="0" y="156350"/>
          <a:ext cx="7018567" cy="10221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22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Geo-graphic data</a:t>
          </a:r>
          <a:endParaRPr lang="it-IT" sz="1900" kern="1200" dirty="0"/>
        </a:p>
      </dsp:txBody>
      <dsp:txXfrm>
        <a:off x="0" y="411893"/>
        <a:ext cx="6763025" cy="511085"/>
      </dsp:txXfrm>
    </dsp:sp>
    <dsp:sp modelId="{5A5D677C-80E1-CB4E-9D36-3BA34744793B}">
      <dsp:nvSpPr>
        <dsp:cNvPr id="0" name=""/>
        <dsp:cNvSpPr/>
      </dsp:nvSpPr>
      <dsp:spPr>
        <a:xfrm>
          <a:off x="0" y="944591"/>
          <a:ext cx="2161718" cy="1969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900" kern="1200" dirty="0"/>
            <a:t>Maps, </a:t>
          </a:r>
          <a:r>
            <a:rPr lang="it-IT" sz="1900" kern="1200" dirty="0" err="1"/>
            <a:t>rasters</a:t>
          </a:r>
          <a:endParaRPr lang="it-IT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900" kern="1200"/>
            <a:t>Features</a:t>
          </a:r>
          <a:endParaRPr lang="it-IT" sz="1900" kern="1200" dirty="0"/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900" kern="1200" dirty="0"/>
            <a:t>Points</a:t>
          </a:r>
        </a:p>
      </dsp:txBody>
      <dsp:txXfrm>
        <a:off x="0" y="944591"/>
        <a:ext cx="2161718" cy="1969077"/>
      </dsp:txXfrm>
    </dsp:sp>
    <dsp:sp modelId="{A8862560-C279-9D44-91DF-15AC1CDF27D6}">
      <dsp:nvSpPr>
        <dsp:cNvPr id="0" name=""/>
        <dsp:cNvSpPr/>
      </dsp:nvSpPr>
      <dsp:spPr>
        <a:xfrm>
          <a:off x="2161718" y="626971"/>
          <a:ext cx="4856848" cy="1022170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22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Geo-spatial data</a:t>
          </a:r>
          <a:endParaRPr lang="it-IT" sz="1900" kern="1200" dirty="0"/>
        </a:p>
      </dsp:txBody>
      <dsp:txXfrm>
        <a:off x="2161718" y="882514"/>
        <a:ext cx="4601306" cy="511085"/>
      </dsp:txXfrm>
    </dsp:sp>
    <dsp:sp modelId="{6C1FE934-C371-E443-B3BA-E44559D8CDD6}">
      <dsp:nvSpPr>
        <dsp:cNvPr id="0" name=""/>
        <dsp:cNvSpPr/>
      </dsp:nvSpPr>
      <dsp:spPr>
        <a:xfrm>
          <a:off x="2161718" y="1415215"/>
          <a:ext cx="2161718" cy="19690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3D models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AR and VR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Digital twins</a:t>
          </a:r>
          <a:endParaRPr lang="it-IT" sz="1900" kern="1200" dirty="0"/>
        </a:p>
      </dsp:txBody>
      <dsp:txXfrm>
        <a:off x="2161718" y="1415215"/>
        <a:ext cx="2161718" cy="1969077"/>
      </dsp:txXfrm>
    </dsp:sp>
    <dsp:sp modelId="{48A48C79-C7D6-0D45-86BB-39A2D25E687E}">
      <dsp:nvSpPr>
        <dsp:cNvPr id="0" name=""/>
        <dsp:cNvSpPr/>
      </dsp:nvSpPr>
      <dsp:spPr>
        <a:xfrm>
          <a:off x="4323437" y="1140891"/>
          <a:ext cx="2695129" cy="1022170"/>
        </a:xfrm>
        <a:prstGeom prst="rightArrow">
          <a:avLst>
            <a:gd name="adj1" fmla="val 50000"/>
            <a:gd name="adj2" fmla="val 50000"/>
          </a:avLst>
        </a:prstGeom>
        <a:solidFill>
          <a:schemeClr val="tx2"/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254000" bIns="16227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Micro-data (samples)</a:t>
          </a:r>
          <a:endParaRPr lang="it-IT" sz="1900" kern="1200" dirty="0"/>
        </a:p>
      </dsp:txBody>
      <dsp:txXfrm>
        <a:off x="4323437" y="1396434"/>
        <a:ext cx="2439587" cy="511085"/>
      </dsp:txXfrm>
    </dsp:sp>
    <dsp:sp modelId="{4F806094-5609-6A43-B7C3-39F076362FBD}">
      <dsp:nvSpPr>
        <dsp:cNvPr id="0" name=""/>
        <dsp:cNvSpPr/>
      </dsp:nvSpPr>
      <dsp:spPr>
        <a:xfrm>
          <a:off x="4323437" y="1782389"/>
          <a:ext cx="2161718" cy="19402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Thin-sections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Geochemical data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Petrological data</a:t>
          </a:r>
        </a:p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900" kern="1200"/>
            <a:t>And more…</a:t>
          </a:r>
          <a:endParaRPr lang="it-IT" sz="1900" kern="1200" dirty="0"/>
        </a:p>
      </dsp:txBody>
      <dsp:txXfrm>
        <a:off x="4323437" y="1782389"/>
        <a:ext cx="2161718" cy="19402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140A9-8E7E-0645-A835-F2EE702C2FE6}" type="datetimeFigureOut">
              <a:rPr lang="en-US" smtClean="0"/>
              <a:t>9/30/24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0EA0B-90AD-C447-8BCB-D4B34D37ED2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2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041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977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7787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183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965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59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860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2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768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47DC5A-BFDA-27EF-7C1F-9FF238D32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60CDB53-80ED-B68D-E117-8F25BF52FD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6B005E9C-BBFE-F8A3-204C-0F843FC444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738005A-10CD-95FF-C517-B9D4422DB6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6444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59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785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43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1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16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5364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CAD19F-4867-E36D-5B0E-13A2B066B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486CA44-30C5-7614-0634-73AC7B71F8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2EEF59C-7076-5AF5-D4DA-71457A6B1C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45A847C-31D4-6AF9-A3AC-0B2605DA1F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2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53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F0EA0B-90AD-C447-8BCB-D4B34D37ED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53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1.jpeg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sv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39697D02-DC1E-D8ED-EF14-2A85B94626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620" y="863695"/>
            <a:ext cx="3511233" cy="3779995"/>
          </a:xfrm>
        </p:spPr>
        <p:txBody>
          <a:bodyPr anchor="ctr">
            <a:normAutofit/>
          </a:bodyPr>
          <a:lstStyle/>
          <a:p>
            <a:pPr algn="ctr"/>
            <a:r>
              <a:rPr lang="en-US" sz="3300" dirty="0">
                <a:solidFill>
                  <a:srgbClr val="FFFFFF"/>
                </a:solidFill>
              </a:rPr>
              <a:t>Web publication of multiscale geological data, methodology, and processes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9CFE099-A577-A901-AC57-73E1801A06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621" y="4614277"/>
            <a:ext cx="3511233" cy="889879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Di Pietro G. , D’Agostino A. ,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Ortolano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G. , Fazio E. ;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Visalli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R. ,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Musumeci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R. E. , </a:t>
            </a:r>
            <a:r>
              <a:rPr lang="en-US" dirty="0" err="1">
                <a:solidFill>
                  <a:schemeClr val="accent1">
                    <a:lumMod val="75000"/>
                    <a:lumOff val="25000"/>
                  </a:schemeClr>
                </a:solidFill>
              </a:rPr>
              <a:t>Cirrincione</a:t>
            </a:r>
            <a:r>
              <a:rPr lang="en-US" dirty="0">
                <a:solidFill>
                  <a:schemeClr val="accent1">
                    <a:lumMod val="75000"/>
                    <a:lumOff val="25000"/>
                  </a:schemeClr>
                </a:solidFill>
              </a:rPr>
              <a:t> R.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Immagine 4" descr="Immagine che contiene testo, schermata, mappa, acqua&#10;&#10;Descrizione generata automaticamente">
            <a:extLst>
              <a:ext uri="{FF2B5EF4-FFF2-40B4-BE49-F238E27FC236}">
                <a16:creationId xmlns:a16="http://schemas.microsoft.com/office/drawing/2014/main" id="{92CF2063-2EE3-428C-0C81-6F5DED12E49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11"/>
          <a:stretch/>
        </p:blipFill>
        <p:spPr>
          <a:xfrm>
            <a:off x="4511356" y="963765"/>
            <a:ext cx="7372351" cy="4665894"/>
          </a:xfrm>
          <a:prstGeom prst="rect">
            <a:avLst/>
          </a:prstGeom>
        </p:spPr>
      </p:pic>
      <p:pic>
        <p:nvPicPr>
          <p:cNvPr id="7" name="Immagine 6" descr="Immagine che contiene testo, Carattere, Elementi grafici, logo&#10;&#10;Descrizione generata automaticamente">
            <a:extLst>
              <a:ext uri="{FF2B5EF4-FFF2-40B4-BE49-F238E27FC236}">
                <a16:creationId xmlns:a16="http://schemas.microsoft.com/office/drawing/2014/main" id="{14001661-63C1-99D2-0F8E-80C4912359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308" y="5539513"/>
            <a:ext cx="2600938" cy="128313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1B06B2B5-8DDB-5634-3E26-74BF7E14C9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5336" y="5566464"/>
            <a:ext cx="1059232" cy="1118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egnaposto testo 3">
            <a:extLst>
              <a:ext uri="{FF2B5EF4-FFF2-40B4-BE49-F238E27FC236}">
                <a16:creationId xmlns:a16="http://schemas.microsoft.com/office/drawing/2014/main" id="{BB31CA77-E2E0-B15D-34A9-D43ADCB6283C}"/>
              </a:ext>
            </a:extLst>
          </p:cNvPr>
          <p:cNvSpPr txBox="1">
            <a:spLocks/>
          </p:cNvSpPr>
          <p:nvPr/>
        </p:nvSpPr>
        <p:spPr>
          <a:xfrm>
            <a:off x="4964004" y="6117403"/>
            <a:ext cx="2440844" cy="4760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600" dirty="0">
                <a:solidFill>
                  <a:srgbClr val="EBEBEB"/>
                </a:solidFill>
              </a:rPr>
              <a:t>https://</a:t>
            </a:r>
            <a:r>
              <a:rPr lang="en-US" sz="1600" dirty="0" err="1">
                <a:solidFill>
                  <a:srgbClr val="EBEBEB"/>
                </a:solidFill>
              </a:rPr>
              <a:t>geoimagelab-unict.it</a:t>
            </a:r>
            <a:endParaRPr lang="en-US" sz="16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3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0" name="Rectangle 99">
            <a:extLst>
              <a:ext uri="{FF2B5EF4-FFF2-40B4-BE49-F238E27FC236}">
                <a16:creationId xmlns:a16="http://schemas.microsoft.com/office/drawing/2014/main" id="{B5D795CF-5F70-4821-BB11-0B2B8FCCD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73B1AC31-0B6C-4781-BA06-16BE17F8AF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1C57824-01B8-8DEB-43BD-A6296D3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43" y="1419225"/>
            <a:ext cx="6798608" cy="2085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solidFill>
                  <a:srgbClr val="FFFFFF"/>
                </a:solidFill>
              </a:rPr>
              <a:t>The production process for multiscale and multidimensional data viewing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6E43BA3-A040-AAAB-CA49-072D0A70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9243" y="3505095"/>
            <a:ext cx="6798608" cy="173365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EBEBEB"/>
                </a:solidFill>
              </a:rPr>
              <a:t>Using free and open-source technologies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E65073-DD27-3A04-0B69-3F0E4BDB86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299" y="1315426"/>
            <a:ext cx="3058835" cy="4449214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0EB4B368-2760-8FFB-64BB-F11221D72B22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DA04F1C9-2558-1D04-B35B-3317928B8476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218F39FA-55F8-0A24-6E5C-E7AABB810D03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FB0D4F5-C326-6075-A53D-E58A63AB67F8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6B3657C-7831-351F-1F02-12CEA0E0E9F4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53885A53-3861-9998-E355-9D61069275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A5BCEC2-FF25-A2EB-CD7A-D5323A23B81D}"/>
              </a:ext>
            </a:extLst>
          </p:cNvPr>
          <p:cNvSpPr txBox="1"/>
          <p:nvPr/>
        </p:nvSpPr>
        <p:spPr>
          <a:xfrm>
            <a:off x="4789714" y="4122057"/>
            <a:ext cx="5573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Constrains: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Human-readable data files and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Easy to serialize data type for a serverless approach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Technologies with a large opensource community</a:t>
            </a:r>
          </a:p>
        </p:txBody>
      </p:sp>
    </p:spTree>
    <p:extLst>
      <p:ext uri="{BB962C8B-B14F-4D97-AF65-F5344CB8AC3E}">
        <p14:creationId xmlns:p14="http://schemas.microsoft.com/office/powerpoint/2010/main" val="2575290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E65073-DD27-3A04-0B69-3F0E4BDB8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48640"/>
            <a:ext cx="12191980" cy="387942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1C57824-01B8-8DEB-43BD-A6296D3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4572000"/>
            <a:ext cx="10965141" cy="173736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Geographical data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i="1" dirty="0">
                <a:solidFill>
                  <a:srgbClr val="FFFFFF"/>
                </a:solidFill>
              </a:rPr>
              <a:t>- </a:t>
            </a:r>
            <a:r>
              <a:rPr lang="en-US" sz="1800" i="1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type: </a:t>
            </a:r>
            <a:r>
              <a:rPr lang="en-US" sz="1800" b="1" u="sng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Geojson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OGC standard, </a:t>
            </a:r>
            <a:r>
              <a:rPr lang="en-US" sz="1800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object notation, easy to use and very popular format for geo-data and attribute tables</a:t>
            </a:r>
            <a:b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Script library: </a:t>
            </a:r>
            <a:r>
              <a:rPr lang="en-US" sz="1800" b="1" i="1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OpenLayers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OpenSource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project with a very large community, easy to deploy maps on the web process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F07CD77-A6FC-CBFE-8AA8-7C8207C2A99B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7C5405C-5B7C-6617-CDFC-799D4C1E5244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D67414B-E15C-F842-CC68-DEB090A7D025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2E001A42-5EFA-F8C7-A45E-932761ABE4BA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BF36720-75A8-6A6E-7152-D489DADC89D3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E346545-D83A-529C-FA39-D84F917BC5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3" name="Immagine 12" descr="Immagine che contiene testo, schermata, software, schermo&#10;&#10;Descrizione generata automaticamente">
            <a:extLst>
              <a:ext uri="{FF2B5EF4-FFF2-40B4-BE49-F238E27FC236}">
                <a16:creationId xmlns:a16="http://schemas.microsoft.com/office/drawing/2014/main" id="{DDB4E18B-C1FF-7340-26CC-7ADA5FBBDC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0369" y="834884"/>
            <a:ext cx="3912720" cy="3593181"/>
          </a:xfrm>
          <a:prstGeom prst="rect">
            <a:avLst/>
          </a:prstGeom>
        </p:spPr>
      </p:pic>
      <p:pic>
        <p:nvPicPr>
          <p:cNvPr id="15" name="Immagine 14" descr="Immagine che contiene testo, mappa, schermata, atlante&#10;&#10;Descrizione generata automaticamente">
            <a:extLst>
              <a:ext uri="{FF2B5EF4-FFF2-40B4-BE49-F238E27FC236}">
                <a16:creationId xmlns:a16="http://schemas.microsoft.com/office/drawing/2014/main" id="{FEB23676-9EB1-7A51-5E02-2218F5612B0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89" y="806565"/>
            <a:ext cx="3412612" cy="408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0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E65073-DD27-3A04-0B69-3F0E4BDB8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43878" y="727457"/>
            <a:ext cx="5270659" cy="167712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DCF4C32-FBC9-6B74-63DA-18C7BCF48D7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100" y="2429850"/>
            <a:ext cx="11174216" cy="3951754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9606E602-29FF-4A4C-FDC0-BAB7968DC608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D066D90-6D5C-758F-64DD-285057E11385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A707C69C-C0B9-127D-0712-BC9B0D42DD60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EF804574-E64C-D238-BAD6-3E50EA784C99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AB6A23C2-7875-F685-ABF7-EADEADEEC152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91A4A155-2215-6E7F-1388-DD64B3F74E3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58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4E65073-DD27-3A04-0B69-3F0E4BDB866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548640"/>
            <a:ext cx="12191980" cy="3879425"/>
          </a:xfrm>
          <a:prstGeom prst="rect">
            <a:avLst/>
          </a:prstGeom>
        </p:spPr>
      </p:pic>
      <p:sp>
        <p:nvSpPr>
          <p:cNvPr id="117" name="Rectangle 116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ED702EE-F202-449D-2BAF-5A3245D0724C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373B57DE-9DE9-AC42-5C31-F545E7F4C540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A58FF154-5923-68BB-0384-EAF5D35583B0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B7B6B147-178A-D670-84AC-EF5126D48DF0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524E4F-09D8-5BA7-C0B6-21010724302C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7221EC66-5F6E-9208-B5E9-A2ED334D86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3" name="Immagine 12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6FED042A-0081-AF04-11E0-DDA82DCF31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1677" y="304301"/>
            <a:ext cx="3870516" cy="5366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Immagine 16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1193D3C4-C1CA-39C8-8B99-114C925C9AB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1175" y="684592"/>
            <a:ext cx="4323357" cy="1886752"/>
          </a:xfrm>
          <a:prstGeom prst="rect">
            <a:avLst/>
          </a:prstGeom>
        </p:spPr>
      </p:pic>
      <p:sp>
        <p:nvSpPr>
          <p:cNvPr id="12" name="Titolo 4">
            <a:extLst>
              <a:ext uri="{FF2B5EF4-FFF2-40B4-BE49-F238E27FC236}">
                <a16:creationId xmlns:a16="http://schemas.microsoft.com/office/drawing/2014/main" id="{0624CCF9-C73E-6B88-91FA-31A4E1E99F67}"/>
              </a:ext>
            </a:extLst>
          </p:cNvPr>
          <p:cNvSpPr txBox="1">
            <a:spLocks/>
          </p:cNvSpPr>
          <p:nvPr/>
        </p:nvSpPr>
        <p:spPr>
          <a:xfrm>
            <a:off x="609599" y="4572000"/>
            <a:ext cx="10965141" cy="17373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kern="1200" cap="all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3D data</a:t>
            </a:r>
            <a:br>
              <a:rPr lang="en-US" sz="2800" dirty="0">
                <a:solidFill>
                  <a:srgbClr val="FFFFFF"/>
                </a:solidFill>
              </a:rPr>
            </a:br>
            <a:r>
              <a:rPr lang="en-US" sz="2800" i="1" dirty="0">
                <a:solidFill>
                  <a:srgbClr val="FFFFFF"/>
                </a:solidFill>
              </a:rPr>
              <a:t>- </a:t>
            </a:r>
            <a:r>
              <a:rPr lang="en-US" sz="1800" i="1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type: </a:t>
            </a:r>
            <a:r>
              <a:rPr lang="en-US" sz="1800" b="1" i="1" u="sng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COLLADA (.</a:t>
            </a:r>
            <a:r>
              <a:rPr lang="en-US" sz="1800" b="1" i="1" u="sng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dae</a:t>
            </a:r>
            <a:r>
              <a:rPr lang="en-US" sz="1800" b="1" i="1" u="sng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+ KML = KMZ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OGC standard, XML-like human-readable format.</a:t>
            </a:r>
            <a:b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i="1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Script library: </a:t>
            </a:r>
            <a:r>
              <a:rPr lang="en-US" sz="1800" b="1" i="1" u="sng" cap="none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Three.JS</a:t>
            </a:r>
            <a:r>
              <a:rPr lang="en-US" sz="1800" b="1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cap="none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most used opensource 3d script library on the web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Immagine 14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17142B8D-1560-119F-A849-374FD8D3E28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3829" y="3408464"/>
            <a:ext cx="5247137" cy="25536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2538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5C6A268-2DAC-FBBD-1089-673E8B05E2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4418" y="587075"/>
            <a:ext cx="5689580" cy="1810395"/>
          </a:xfrm>
          <a:prstGeom prst="rect">
            <a:avLst/>
          </a:prstGeom>
        </p:spPr>
      </p:pic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8F1ED3A-E478-E4A5-8EBF-0AFC44EB1A5F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CAB7F279-B495-68CE-77CA-351EB32DA55D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588568F1-EF6C-B1E0-0DD8-48A66D358593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1B511B04-7450-9508-71CD-EA0E5B7A1054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6BB44DFE-0579-21EC-BF66-E15ECD4D9974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EC80EF1E-AAB8-2886-2E0B-75899EA202F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1" name="Immagine 10" descr="Immagine che contiene testo, schermata, software, Software multimediale&#10;&#10;Descrizione generata automaticamente">
            <a:extLst>
              <a:ext uri="{FF2B5EF4-FFF2-40B4-BE49-F238E27FC236}">
                <a16:creationId xmlns:a16="http://schemas.microsoft.com/office/drawing/2014/main" id="{55B1D05A-2BE7-5E36-D4C0-DA0BA0F54A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198" y="2457631"/>
            <a:ext cx="4599215" cy="3894618"/>
          </a:xfrm>
          <a:prstGeom prst="rect">
            <a:avLst/>
          </a:prstGeom>
        </p:spPr>
      </p:pic>
      <p:pic>
        <p:nvPicPr>
          <p:cNvPr id="12" name="Immagine 11" descr="Immagine che contiene schermata, natura, roccia, aria aperta&#10;&#10;Descrizione generata automaticamente">
            <a:extLst>
              <a:ext uri="{FF2B5EF4-FFF2-40B4-BE49-F238E27FC236}">
                <a16:creationId xmlns:a16="http://schemas.microsoft.com/office/drawing/2014/main" id="{FDECA9F2-8F41-7372-F01F-1276970F80F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1404" y="2400300"/>
            <a:ext cx="3683000" cy="4000500"/>
          </a:xfrm>
          <a:prstGeom prst="rect">
            <a:avLst/>
          </a:prstGeom>
        </p:spPr>
      </p:pic>
      <p:pic>
        <p:nvPicPr>
          <p:cNvPr id="14" name="Immagine 13" descr="Immagine che contiene natura, schermata, aria aperta, acqua&#10;&#10;Descrizione generata automaticamente">
            <a:extLst>
              <a:ext uri="{FF2B5EF4-FFF2-40B4-BE49-F238E27FC236}">
                <a16:creationId xmlns:a16="http://schemas.microsoft.com/office/drawing/2014/main" id="{3C922710-3C22-A798-BD77-6FA710A4802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6002" y="2369828"/>
            <a:ext cx="37338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65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5" name="Rectangle 114">
            <a:extLst>
              <a:ext uri="{FF2B5EF4-FFF2-40B4-BE49-F238E27FC236}">
                <a16:creationId xmlns:a16="http://schemas.microsoft.com/office/drawing/2014/main" id="{C1FA8F66-3B85-411D-A2A6-A50DF302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D695E25C-06E7-4082-BE92-B571B616BC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257916F-271C-4D56-AEDE-0309D1746F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EC75C176-BB0F-4087-B339-FC37356C0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E64BD7DF-F4BB-427F-B4F6-6DC83A59AA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732" y="4428067"/>
            <a:ext cx="11260667" cy="1962497"/>
          </a:xfrm>
          <a:prstGeom prst="rect">
            <a:avLst/>
          </a:prstGeom>
          <a:solidFill>
            <a:schemeClr val="accent1">
              <a:alpha val="97000"/>
            </a:schemeClr>
          </a:solidFill>
          <a:ln w="635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91C57824-01B8-8DEB-43BD-A6296D3740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396" y="4476994"/>
            <a:ext cx="10965141" cy="48482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FFFFFF"/>
                </a:solidFill>
              </a:rPr>
              <a:t>Sample analysis data</a:t>
            </a:r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16E43BA3-A040-AAAB-CA49-072D0A70F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95" y="4884271"/>
            <a:ext cx="10965142" cy="48482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 err="1">
                <a:solidFill>
                  <a:srgbClr val="EBEBEB"/>
                </a:solidFill>
              </a:rPr>
              <a:t>Minerochemical</a:t>
            </a:r>
            <a:r>
              <a:rPr lang="en-US" sz="1600" dirty="0">
                <a:solidFill>
                  <a:srgbClr val="EBEBEB"/>
                </a:solidFill>
              </a:rPr>
              <a:t>, petrographic and other data from thin sections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DF4535C-14A5-1425-7874-6E51347AC46F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FAFF9F6-1959-3595-571B-A30CFEEADA31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83169953-7BB7-E2C5-5195-6C0599142A73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46D5FE97-3D75-40BB-4925-D5F2BC557EFF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10" name="Immagine 9" descr="Immagine che contiene testo, schermata, computer, multimediale&#10;&#10;Descrizione generata automaticamente">
            <a:extLst>
              <a:ext uri="{FF2B5EF4-FFF2-40B4-BE49-F238E27FC236}">
                <a16:creationId xmlns:a16="http://schemas.microsoft.com/office/drawing/2014/main" id="{957C1F53-B269-C841-02DB-A1441487C41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96460" y="1046638"/>
            <a:ext cx="9163012" cy="2962921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2D85159C-F50D-3E9F-FBDB-18DC023512A9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F68FC728-E0A0-D685-4462-95A4260160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B6E75E34-9DB9-9AF6-C2ED-7B9BE3A929FD}"/>
              </a:ext>
            </a:extLst>
          </p:cNvPr>
          <p:cNvSpPr txBox="1"/>
          <p:nvPr/>
        </p:nvSpPr>
        <p:spPr>
          <a:xfrm>
            <a:off x="555633" y="5177088"/>
            <a:ext cx="10716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open-source projects with a large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 interoperable file standards accepted and used from a large community.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OpenSource</a:t>
            </a:r>
            <a:r>
              <a:rPr lang="en-US" dirty="0">
                <a:solidFill>
                  <a:schemeClr val="bg1"/>
                </a:solidFill>
              </a:rPr>
              <a:t> tools: GDAL for map-tiles, </a:t>
            </a:r>
            <a:r>
              <a:rPr lang="en-US" dirty="0" err="1">
                <a:solidFill>
                  <a:schemeClr val="bg1"/>
                </a:solidFill>
              </a:rPr>
              <a:t>CharJS</a:t>
            </a:r>
            <a:r>
              <a:rPr lang="en-US" dirty="0">
                <a:solidFill>
                  <a:schemeClr val="bg1"/>
                </a:solidFill>
              </a:rPr>
              <a:t> for diagrams, </a:t>
            </a:r>
            <a:r>
              <a:rPr lang="en-US" dirty="0" err="1">
                <a:solidFill>
                  <a:schemeClr val="bg1"/>
                </a:solidFill>
              </a:rPr>
              <a:t>LeafLet</a:t>
            </a:r>
            <a:r>
              <a:rPr lang="en-US" dirty="0">
                <a:solidFill>
                  <a:schemeClr val="bg1"/>
                </a:solidFill>
              </a:rPr>
              <a:t> for query and </a:t>
            </a:r>
            <a:r>
              <a:rPr lang="en-US" dirty="0" err="1">
                <a:solidFill>
                  <a:schemeClr val="bg1"/>
                </a:solidFill>
              </a:rPr>
              <a:t>webLIS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233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Rectangle 127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6" name="Rectangle 135">
            <a:extLst>
              <a:ext uri="{FF2B5EF4-FFF2-40B4-BE49-F238E27FC236}">
                <a16:creationId xmlns:a16="http://schemas.microsoft.com/office/drawing/2014/main" id="{F9CD4BEB-C391-4F7E-9838-95411A832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61341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con angoli arrotondati 1">
            <a:extLst>
              <a:ext uri="{FF2B5EF4-FFF2-40B4-BE49-F238E27FC236}">
                <a16:creationId xmlns:a16="http://schemas.microsoft.com/office/drawing/2014/main" id="{9C566570-AA92-7E24-13EA-B95B1060C191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E2040095-7A83-938E-D72B-3188FFF28E92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92810FF-D639-C1B2-20B0-37AF6E2BC325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78DE55B9-4A43-A358-9235-304E3A7C1241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8" name="Immagine 7" descr="Immagine che contiene testo, schermata, computer, multimediale&#10;&#10;Descrizione generata automaticamente">
            <a:extLst>
              <a:ext uri="{FF2B5EF4-FFF2-40B4-BE49-F238E27FC236}">
                <a16:creationId xmlns:a16="http://schemas.microsoft.com/office/drawing/2014/main" id="{A241456D-A422-1D38-68D1-A46543C0CB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34832" y="653895"/>
            <a:ext cx="7038459" cy="2275933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D4C0D3BF-FD30-DF3B-B226-9A61AC70C210}"/>
              </a:ext>
            </a:extLst>
          </p:cNvPr>
          <p:cNvSpPr txBox="1"/>
          <p:nvPr/>
        </p:nvSpPr>
        <p:spPr>
          <a:xfrm>
            <a:off x="5802886" y="3548777"/>
            <a:ext cx="53435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Python toolbox developed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deploy an HTML viewer of </a:t>
            </a:r>
            <a:r>
              <a:rPr lang="en-US" dirty="0" err="1"/>
              <a:t>minerochemical</a:t>
            </a:r>
            <a:r>
              <a:rPr lang="en-US" dirty="0"/>
              <a:t>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Thin sections are converted in </a:t>
            </a:r>
            <a:r>
              <a:rPr lang="en-US" dirty="0" err="1"/>
              <a:t>tilemap</a:t>
            </a:r>
            <a:r>
              <a:rPr lang="en-US" dirty="0"/>
              <a:t> using a local coordinate reference system and </a:t>
            </a:r>
            <a:r>
              <a:rPr lang="en-US" dirty="0" err="1"/>
              <a:t>LeafLet</a:t>
            </a:r>
            <a:r>
              <a:rPr lang="en-US" dirty="0"/>
              <a:t> </a:t>
            </a:r>
            <a:r>
              <a:rPr lang="en-US" dirty="0" err="1"/>
              <a:t>Javascript</a:t>
            </a:r>
            <a:r>
              <a:rPr lang="en-US" dirty="0"/>
              <a:t> library.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Entire process grant supervision by basic web-developer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DD0ABB5-C756-C57F-0A49-7E2A91023609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1" name="Elemento grafico 10">
            <a:extLst>
              <a:ext uri="{FF2B5EF4-FFF2-40B4-BE49-F238E27FC236}">
                <a16:creationId xmlns:a16="http://schemas.microsoft.com/office/drawing/2014/main" id="{A5539D32-53C6-61A8-719E-FB3C617B33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2" name="Immagine 11" descr="Immagine che contiene testo, schermata&#10;&#10;Descrizione generata automaticamente">
            <a:extLst>
              <a:ext uri="{FF2B5EF4-FFF2-40B4-BE49-F238E27FC236}">
                <a16:creationId xmlns:a16="http://schemas.microsoft.com/office/drawing/2014/main" id="{3DBC7944-1D7F-730A-0A77-40ED4A60FF9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600" y="653895"/>
            <a:ext cx="4757297" cy="575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91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13093A9-F164-BC8B-65C3-12E964CAF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0E623C2-D2B9-610A-699B-8F7C28EA35E3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752F0C1B-F5C5-6B51-B094-1EF930A0C0BD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31F311BF-16CC-3DAD-BB45-BE78C05960AB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7A266D1C-A927-513D-B1AD-BE3F750E93BE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5626B61-592F-8326-B7D8-58B826A2D73B}"/>
              </a:ext>
            </a:extLst>
          </p:cNvPr>
          <p:cNvSpPr txBox="1"/>
          <p:nvPr/>
        </p:nvSpPr>
        <p:spPr>
          <a:xfrm>
            <a:off x="7901356" y="1348658"/>
            <a:ext cx="37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https://</a:t>
            </a:r>
            <a:r>
              <a:rPr lang="en-US" dirty="0" err="1">
                <a:solidFill>
                  <a:schemeClr val="bg1"/>
                </a:solidFill>
              </a:rPr>
              <a:t>gianfrancodp.github.io</a:t>
            </a:r>
            <a:r>
              <a:rPr lang="en-US" dirty="0">
                <a:solidFill>
                  <a:schemeClr val="bg1"/>
                </a:solidFill>
              </a:rPr>
              <a:t>/</a:t>
            </a:r>
            <a:r>
              <a:rPr lang="en-US" dirty="0" err="1">
                <a:solidFill>
                  <a:schemeClr val="bg1"/>
                </a:solidFill>
              </a:rPr>
              <a:t>metpet</a:t>
            </a:r>
            <a:r>
              <a:rPr lang="en-US" dirty="0">
                <a:solidFill>
                  <a:schemeClr val="bg1"/>
                </a:solidFill>
              </a:rPr>
              <a:t>/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245E7A-C4CB-1DE9-C2AC-4E86AEC6C07B}"/>
              </a:ext>
            </a:extLst>
          </p:cNvPr>
          <p:cNvSpPr txBox="1"/>
          <p:nvPr/>
        </p:nvSpPr>
        <p:spPr>
          <a:xfrm>
            <a:off x="8129588" y="2357438"/>
            <a:ext cx="3281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Free and opensource templates and layout;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Convenient packaging into a global website using &lt;</a:t>
            </a:r>
            <a:r>
              <a:rPr lang="en-US" dirty="0" err="1"/>
              <a:t>iframe</a:t>
            </a:r>
            <a:r>
              <a:rPr lang="en-US" dirty="0"/>
              <a:t>&gt; tag;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toolboxes can provide output for serverless and DB-less publishing approach;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Easy to deploy to a blog/website page or a local viewer.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82F1778-C3BE-88AD-DB6D-FD0CF769ABF8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2" name="Elemento grafico 11">
            <a:extLst>
              <a:ext uri="{FF2B5EF4-FFF2-40B4-BE49-F238E27FC236}">
                <a16:creationId xmlns:a16="http://schemas.microsoft.com/office/drawing/2014/main" id="{EF8EB0FF-7DEE-DC4E-8421-8A79C3B698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6" name="Immagine 15" descr="Immagine che contiene testo, acqua, software, Software per la grafica&#10;&#10;Descrizione generata automaticamente">
            <a:extLst>
              <a:ext uri="{FF2B5EF4-FFF2-40B4-BE49-F238E27FC236}">
                <a16:creationId xmlns:a16="http://schemas.microsoft.com/office/drawing/2014/main" id="{2182821E-5BFB-9158-57BE-B772538BD9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354" y="2079286"/>
            <a:ext cx="6846688" cy="404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01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A25DDF-4184-6C21-4C2A-980C4C5AA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3C7242-5201-A835-E0C4-B88CCCD09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developments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56A366C0-E323-706D-DD1F-88BA44DEC1E6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14015B18-EF1E-4A1B-B1FF-198D748B6ADA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794B0E4-EB32-3989-16E8-EB96E26F8661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D874577D-2EB3-2307-59DE-5964B2AE09CA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pic>
        <p:nvPicPr>
          <p:cNvPr id="10" name="Immagine 9" descr="Immagine che contiene natura, aria aperta, acqua, Formazione costiera e oceanica&#10;&#10;Descrizione generata automaticamente">
            <a:extLst>
              <a:ext uri="{FF2B5EF4-FFF2-40B4-BE49-F238E27FC236}">
                <a16:creationId xmlns:a16="http://schemas.microsoft.com/office/drawing/2014/main" id="{229AC5F0-D2E4-6BE8-7E28-FDE7D3034A9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3420" y="2022270"/>
            <a:ext cx="8417818" cy="4365672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5BBB120-28FE-22B3-E753-EF197A5DB7F1}"/>
              </a:ext>
            </a:extLst>
          </p:cNvPr>
          <p:cNvSpPr txBox="1"/>
          <p:nvPr/>
        </p:nvSpPr>
        <p:spPr>
          <a:xfrm>
            <a:off x="415678" y="2429204"/>
            <a:ext cx="28127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Executable (without Python) toolbox for convenient packaging of multiscale web viewer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 3D visualization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Expand to other microstructural features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Cloud publishing feature in custom server (Amazon AWS, Google Cloud </a:t>
            </a:r>
            <a:r>
              <a:rPr lang="en-US" dirty="0" err="1"/>
              <a:t>ecc</a:t>
            </a:r>
            <a:r>
              <a:rPr lang="en-US" dirty="0"/>
              <a:t>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B455656-1227-5F1A-C29D-0F6B762F2C13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9" name="Elemento grafico 8">
            <a:extLst>
              <a:ext uri="{FF2B5EF4-FFF2-40B4-BE49-F238E27FC236}">
                <a16:creationId xmlns:a16="http://schemas.microsoft.com/office/drawing/2014/main" id="{EFD42299-76FA-D56A-BD62-3842167051A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BCEB624-96E0-6822-F41D-5F5D09AE26CA}"/>
              </a:ext>
            </a:extLst>
          </p:cNvPr>
          <p:cNvSpPr txBox="1"/>
          <p:nvPr/>
        </p:nvSpPr>
        <p:spPr>
          <a:xfrm>
            <a:off x="9985105" y="6054993"/>
            <a:ext cx="2193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Credit: Stefano </a:t>
            </a:r>
            <a:r>
              <a:rPr lang="en-US" sz="1200" dirty="0" err="1">
                <a:solidFill>
                  <a:schemeClr val="bg1"/>
                </a:solidFill>
              </a:rPr>
              <a:t>Pannucci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185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117586EA-60FD-42F2-88A3-EA438310D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62" name="Rectangle 61">
            <a:extLst>
              <a:ext uri="{FF2B5EF4-FFF2-40B4-BE49-F238E27FC236}">
                <a16:creationId xmlns:a16="http://schemas.microsoft.com/office/drawing/2014/main" id="{02CC9D39-BB06-4AD7-A8E2-764CAEC2A7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63">
            <a:extLst>
              <a:ext uri="{FF2B5EF4-FFF2-40B4-BE49-F238E27FC236}">
                <a16:creationId xmlns:a16="http://schemas.microsoft.com/office/drawing/2014/main" id="{C685FEC3-AC4E-4604-AAE1-BC317B834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6079" y="723899"/>
            <a:ext cx="5009388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8ED8929C-BC5D-9528-ADEF-08704E440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1933" y="904875"/>
            <a:ext cx="4115917" cy="7143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Thank You</a:t>
            </a:r>
          </a:p>
        </p:txBody>
      </p:sp>
      <p:grpSp>
        <p:nvGrpSpPr>
          <p:cNvPr id="73" name="Group 65">
            <a:extLst>
              <a:ext uri="{FF2B5EF4-FFF2-40B4-BE49-F238E27FC236}">
                <a16:creationId xmlns:a16="http://schemas.microsoft.com/office/drawing/2014/main" id="{42C8672C-C7ED-40AB-AF9B-4586C5F37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98554"/>
            <a:chOff x="446534" y="453643"/>
            <a:chExt cx="11298933" cy="98554"/>
          </a:xfrm>
        </p:grpSpPr>
        <p:sp>
          <p:nvSpPr>
            <p:cNvPr id="74" name="Rectangle 66">
              <a:extLst>
                <a:ext uri="{FF2B5EF4-FFF2-40B4-BE49-F238E27FC236}">
                  <a16:creationId xmlns:a16="http://schemas.microsoft.com/office/drawing/2014/main" id="{23C01033-7A56-41B6-A23C-4A02E582F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Rectangle 67">
              <a:extLst>
                <a:ext uri="{FF2B5EF4-FFF2-40B4-BE49-F238E27FC236}">
                  <a16:creationId xmlns:a16="http://schemas.microsoft.com/office/drawing/2014/main" id="{436C8E7B-AE2C-4791-9998-2739EC7BA7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Rectangle 68">
              <a:extLst>
                <a:ext uri="{FF2B5EF4-FFF2-40B4-BE49-F238E27FC236}">
                  <a16:creationId xmlns:a16="http://schemas.microsoft.com/office/drawing/2014/main" id="{6D2DE5BD-D6FF-4F7E-98D5-69A51C916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294FABA-3E7F-AE3A-E049-4C33DCFDF8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82814" y="1623960"/>
            <a:ext cx="4115917" cy="633465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2800" dirty="0">
                <a:solidFill>
                  <a:srgbClr val="EBEBEB"/>
                </a:solidFill>
              </a:rPr>
              <a:t>https://</a:t>
            </a:r>
            <a:r>
              <a:rPr lang="en-US" sz="2800" dirty="0" err="1">
                <a:solidFill>
                  <a:srgbClr val="EBEBEB"/>
                </a:solidFill>
              </a:rPr>
              <a:t>geoimagelab-unict.it</a:t>
            </a:r>
            <a:endParaRPr lang="en-US" sz="2800" dirty="0">
              <a:solidFill>
                <a:srgbClr val="EBEBEB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3CB447F-5028-B144-6C2C-BD97F63DF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37372" y="2257425"/>
            <a:ext cx="36068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E6CDE898-3F51-164D-5D68-85F01651C8CD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635FAC10-31A9-D3A8-41EF-1E17B661CE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pic>
        <p:nvPicPr>
          <p:cNvPr id="14" name="Segnaposto contenuto 13" descr="Immagine che contiene vestiti, persona, calzature, uomo&#10;&#10;Descrizione generata automaticamente">
            <a:extLst>
              <a:ext uri="{FF2B5EF4-FFF2-40B4-BE49-F238E27FC236}">
                <a16:creationId xmlns:a16="http://schemas.microsoft.com/office/drawing/2014/main" id="{E83F9375-25F8-6AAD-1B02-598BE913E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356" y="723484"/>
            <a:ext cx="5885862" cy="5667082"/>
          </a:xfrm>
        </p:spPr>
      </p:pic>
    </p:spTree>
    <p:extLst>
      <p:ext uri="{BB962C8B-B14F-4D97-AF65-F5344CB8AC3E}">
        <p14:creationId xmlns:p14="http://schemas.microsoft.com/office/powerpoint/2010/main" val="3480960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20F51B-BB83-1239-5974-E03B3EE2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1870"/>
          </a:xfrm>
        </p:spPr>
        <p:txBody>
          <a:bodyPr/>
          <a:lstStyle/>
          <a:p>
            <a:r>
              <a:rPr lang="en-US" dirty="0"/>
              <a:t>MYLONITIC rocks as snapshot of earth dynamics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446CEDE-1207-5612-4579-CB63F615C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192" y="1947141"/>
            <a:ext cx="3745558" cy="308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CEC23411-E720-0AFC-FAFB-A50FC84B6B8B}"/>
              </a:ext>
            </a:extLst>
          </p:cNvPr>
          <p:cNvSpPr txBox="1"/>
          <p:nvPr/>
        </p:nvSpPr>
        <p:spPr>
          <a:xfrm>
            <a:off x="724822" y="5137574"/>
            <a:ext cx="337171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Simplified model of the connection between faults, which normally form in the upper crust, and classic ductile shear zones. The transition is gradual and known as the brittle-plastic transition. The depth depends on the temperature gradient and the mineralogy of the crust. For granitic rocks it normally occurs in the range of 10-15 km. From Fossen, H. (2016)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79AA913-D41E-FE8A-F205-8BFACFC1BC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8364" y="2105766"/>
            <a:ext cx="3798980" cy="29234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11EEB11-9912-5927-757F-7CD3E0C6CCDD}"/>
              </a:ext>
            </a:extLst>
          </p:cNvPr>
          <p:cNvSpPr txBox="1"/>
          <p:nvPr/>
        </p:nvSpPr>
        <p:spPr>
          <a:xfrm>
            <a:off x="8039256" y="5250670"/>
            <a:ext cx="33717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Fault-related rocks can be considered also as TECTONITES (Ramsay and Huber, 1983) and then read/interpreted through the quantification of the chemical-physical counterbalancing factors driven by deformation vs. recovery processes  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39B8B8B-339F-A212-2EA2-18508782D241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3AFA5E8D-E2B0-BEC5-3551-63676EA9C4D2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68222C5A-1954-5D54-CC2B-BD46BFB4E2AC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17267DB4-06F1-1639-7F29-16A556E2FF4A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DB18B05-EFE8-C164-641D-4198FDCD1DDA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5" name="Elemento grafico 4">
            <a:extLst>
              <a:ext uri="{FF2B5EF4-FFF2-40B4-BE49-F238E27FC236}">
                <a16:creationId xmlns:a16="http://schemas.microsoft.com/office/drawing/2014/main" id="{BF32B014-F3BB-D729-A6B3-AEB240BB05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A26547C-9753-84E9-E178-109278034807}"/>
              </a:ext>
            </a:extLst>
          </p:cNvPr>
          <p:cNvSpPr txBox="1"/>
          <p:nvPr/>
        </p:nvSpPr>
        <p:spPr>
          <a:xfrm>
            <a:off x="4622846" y="2550080"/>
            <a:ext cx="245942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mylonitic rocks record most of alteration at certain condition of Temperature, Pressure and Strain.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rock fabric is related to the deep deformation in Share Zone and tectonic kinematics</a:t>
            </a:r>
          </a:p>
        </p:txBody>
      </p:sp>
    </p:spTree>
    <p:extLst>
      <p:ext uri="{BB962C8B-B14F-4D97-AF65-F5344CB8AC3E}">
        <p14:creationId xmlns:p14="http://schemas.microsoft.com/office/powerpoint/2010/main" val="170922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">
            <a:extLst>
              <a:ext uri="{FF2B5EF4-FFF2-40B4-BE49-F238E27FC236}">
                <a16:creationId xmlns:a16="http://schemas.microsoft.com/office/drawing/2014/main" id="{0B420CB2-EFB9-8F2A-975C-0A2D211F4F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0" b="8378"/>
          <a:stretch/>
        </p:blipFill>
        <p:spPr bwMode="auto">
          <a:xfrm>
            <a:off x="314793" y="1860212"/>
            <a:ext cx="6629723" cy="4510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igura a mano libera: forma 19">
            <a:extLst>
              <a:ext uri="{FF2B5EF4-FFF2-40B4-BE49-F238E27FC236}">
                <a16:creationId xmlns:a16="http://schemas.microsoft.com/office/drawing/2014/main" id="{9B5902B1-C10E-7350-D898-C19850C47FDE}"/>
              </a:ext>
            </a:extLst>
          </p:cNvPr>
          <p:cNvSpPr/>
          <p:nvPr/>
        </p:nvSpPr>
        <p:spPr>
          <a:xfrm>
            <a:off x="979511" y="2502952"/>
            <a:ext cx="5530207" cy="3697728"/>
          </a:xfrm>
          <a:custGeom>
            <a:avLst/>
            <a:gdLst>
              <a:gd name="connsiteX0" fmla="*/ 11324 w 6012074"/>
              <a:gd name="connsiteY0" fmla="*/ 3784996 h 3899296"/>
              <a:gd name="connsiteX1" fmla="*/ 11324 w 6012074"/>
              <a:gd name="connsiteY1" fmla="*/ 3784996 h 3899296"/>
              <a:gd name="connsiteX2" fmla="*/ 77999 w 6012074"/>
              <a:gd name="connsiteY2" fmla="*/ 3680221 h 3899296"/>
              <a:gd name="connsiteX3" fmla="*/ 97049 w 6012074"/>
              <a:gd name="connsiteY3" fmla="*/ 3623071 h 3899296"/>
              <a:gd name="connsiteX4" fmla="*/ 135149 w 6012074"/>
              <a:gd name="connsiteY4" fmla="*/ 3565921 h 3899296"/>
              <a:gd name="connsiteX5" fmla="*/ 163724 w 6012074"/>
              <a:gd name="connsiteY5" fmla="*/ 3518296 h 3899296"/>
              <a:gd name="connsiteX6" fmla="*/ 201824 w 6012074"/>
              <a:gd name="connsiteY6" fmla="*/ 3461146 h 3899296"/>
              <a:gd name="connsiteX7" fmla="*/ 230399 w 6012074"/>
              <a:gd name="connsiteY7" fmla="*/ 3403996 h 3899296"/>
              <a:gd name="connsiteX8" fmla="*/ 297074 w 6012074"/>
              <a:gd name="connsiteY8" fmla="*/ 3308746 h 3899296"/>
              <a:gd name="connsiteX9" fmla="*/ 363749 w 6012074"/>
              <a:gd name="connsiteY9" fmla="*/ 3223021 h 3899296"/>
              <a:gd name="connsiteX10" fmla="*/ 401849 w 6012074"/>
              <a:gd name="connsiteY10" fmla="*/ 3137296 h 3899296"/>
              <a:gd name="connsiteX11" fmla="*/ 439949 w 6012074"/>
              <a:gd name="connsiteY11" fmla="*/ 3099196 h 3899296"/>
              <a:gd name="connsiteX12" fmla="*/ 458999 w 6012074"/>
              <a:gd name="connsiteY12" fmla="*/ 3061096 h 3899296"/>
              <a:gd name="connsiteX13" fmla="*/ 516149 w 6012074"/>
              <a:gd name="connsiteY13" fmla="*/ 2984896 h 3899296"/>
              <a:gd name="connsiteX14" fmla="*/ 563774 w 6012074"/>
              <a:gd name="connsiteY14" fmla="*/ 2908696 h 3899296"/>
              <a:gd name="connsiteX15" fmla="*/ 582824 w 6012074"/>
              <a:gd name="connsiteY15" fmla="*/ 2880121 h 3899296"/>
              <a:gd name="connsiteX16" fmla="*/ 601874 w 6012074"/>
              <a:gd name="connsiteY16" fmla="*/ 2842021 h 3899296"/>
              <a:gd name="connsiteX17" fmla="*/ 659024 w 6012074"/>
              <a:gd name="connsiteY17" fmla="*/ 2784871 h 3899296"/>
              <a:gd name="connsiteX18" fmla="*/ 687599 w 6012074"/>
              <a:gd name="connsiteY18" fmla="*/ 2746771 h 3899296"/>
              <a:gd name="connsiteX19" fmla="*/ 697124 w 6012074"/>
              <a:gd name="connsiteY19" fmla="*/ 2718196 h 3899296"/>
              <a:gd name="connsiteX20" fmla="*/ 744749 w 6012074"/>
              <a:gd name="connsiteY20" fmla="*/ 2651521 h 3899296"/>
              <a:gd name="connsiteX21" fmla="*/ 754274 w 6012074"/>
              <a:gd name="connsiteY21" fmla="*/ 2622946 h 3899296"/>
              <a:gd name="connsiteX22" fmla="*/ 849524 w 6012074"/>
              <a:gd name="connsiteY22" fmla="*/ 2508646 h 3899296"/>
              <a:gd name="connsiteX23" fmla="*/ 868574 w 6012074"/>
              <a:gd name="connsiteY23" fmla="*/ 2480071 h 3899296"/>
              <a:gd name="connsiteX24" fmla="*/ 897149 w 6012074"/>
              <a:gd name="connsiteY24" fmla="*/ 2441971 h 3899296"/>
              <a:gd name="connsiteX25" fmla="*/ 935249 w 6012074"/>
              <a:gd name="connsiteY25" fmla="*/ 2384821 h 3899296"/>
              <a:gd name="connsiteX26" fmla="*/ 954299 w 6012074"/>
              <a:gd name="connsiteY26" fmla="*/ 2356246 h 3899296"/>
              <a:gd name="connsiteX27" fmla="*/ 973349 w 6012074"/>
              <a:gd name="connsiteY27" fmla="*/ 2318146 h 3899296"/>
              <a:gd name="connsiteX28" fmla="*/ 1001924 w 6012074"/>
              <a:gd name="connsiteY28" fmla="*/ 2280046 h 3899296"/>
              <a:gd name="connsiteX29" fmla="*/ 1059074 w 6012074"/>
              <a:gd name="connsiteY29" fmla="*/ 2184796 h 3899296"/>
              <a:gd name="connsiteX30" fmla="*/ 1106699 w 6012074"/>
              <a:gd name="connsiteY30" fmla="*/ 2108596 h 3899296"/>
              <a:gd name="connsiteX31" fmla="*/ 1125749 w 6012074"/>
              <a:gd name="connsiteY31" fmla="*/ 2080021 h 3899296"/>
              <a:gd name="connsiteX32" fmla="*/ 1192424 w 6012074"/>
              <a:gd name="connsiteY32" fmla="*/ 1965721 h 3899296"/>
              <a:gd name="connsiteX33" fmla="*/ 1211474 w 6012074"/>
              <a:gd name="connsiteY33" fmla="*/ 1908571 h 3899296"/>
              <a:gd name="connsiteX34" fmla="*/ 1259099 w 6012074"/>
              <a:gd name="connsiteY34" fmla="*/ 1841896 h 3899296"/>
              <a:gd name="connsiteX35" fmla="*/ 1306724 w 6012074"/>
              <a:gd name="connsiteY35" fmla="*/ 1775221 h 3899296"/>
              <a:gd name="connsiteX36" fmla="*/ 1325774 w 6012074"/>
              <a:gd name="connsiteY36" fmla="*/ 1727596 h 3899296"/>
              <a:gd name="connsiteX37" fmla="*/ 1363874 w 6012074"/>
              <a:gd name="connsiteY37" fmla="*/ 1603771 h 3899296"/>
              <a:gd name="connsiteX38" fmla="*/ 1392449 w 6012074"/>
              <a:gd name="connsiteY38" fmla="*/ 1527571 h 3899296"/>
              <a:gd name="connsiteX39" fmla="*/ 1411499 w 6012074"/>
              <a:gd name="connsiteY39" fmla="*/ 1489471 h 3899296"/>
              <a:gd name="connsiteX40" fmla="*/ 1440074 w 6012074"/>
              <a:gd name="connsiteY40" fmla="*/ 1432321 h 3899296"/>
              <a:gd name="connsiteX41" fmla="*/ 1449599 w 6012074"/>
              <a:gd name="connsiteY41" fmla="*/ 1394221 h 3899296"/>
              <a:gd name="connsiteX42" fmla="*/ 1497224 w 6012074"/>
              <a:gd name="connsiteY42" fmla="*/ 1318021 h 3899296"/>
              <a:gd name="connsiteX43" fmla="*/ 1525799 w 6012074"/>
              <a:gd name="connsiteY43" fmla="*/ 1251346 h 3899296"/>
              <a:gd name="connsiteX44" fmla="*/ 1535324 w 6012074"/>
              <a:gd name="connsiteY44" fmla="*/ 1222771 h 3899296"/>
              <a:gd name="connsiteX45" fmla="*/ 1563899 w 6012074"/>
              <a:gd name="connsiteY45" fmla="*/ 1184671 h 3899296"/>
              <a:gd name="connsiteX46" fmla="*/ 1601999 w 6012074"/>
              <a:gd name="connsiteY46" fmla="*/ 1127521 h 3899296"/>
              <a:gd name="connsiteX47" fmla="*/ 1649624 w 6012074"/>
              <a:gd name="connsiteY47" fmla="*/ 1060846 h 3899296"/>
              <a:gd name="connsiteX48" fmla="*/ 1678199 w 6012074"/>
              <a:gd name="connsiteY48" fmla="*/ 1032271 h 3899296"/>
              <a:gd name="connsiteX49" fmla="*/ 1744874 w 6012074"/>
              <a:gd name="connsiteY49" fmla="*/ 956071 h 3899296"/>
              <a:gd name="connsiteX50" fmla="*/ 1802024 w 6012074"/>
              <a:gd name="connsiteY50" fmla="*/ 860821 h 3899296"/>
              <a:gd name="connsiteX51" fmla="*/ 1840124 w 6012074"/>
              <a:gd name="connsiteY51" fmla="*/ 803671 h 3899296"/>
              <a:gd name="connsiteX52" fmla="*/ 1859174 w 6012074"/>
              <a:gd name="connsiteY52" fmla="*/ 775096 h 3899296"/>
              <a:gd name="connsiteX53" fmla="*/ 1887749 w 6012074"/>
              <a:gd name="connsiteY53" fmla="*/ 746521 h 3899296"/>
              <a:gd name="connsiteX54" fmla="*/ 1916324 w 6012074"/>
              <a:gd name="connsiteY54" fmla="*/ 689371 h 3899296"/>
              <a:gd name="connsiteX55" fmla="*/ 1935374 w 6012074"/>
              <a:gd name="connsiteY55" fmla="*/ 651271 h 3899296"/>
              <a:gd name="connsiteX56" fmla="*/ 1925849 w 6012074"/>
              <a:gd name="connsiteY56" fmla="*/ 613171 h 3899296"/>
              <a:gd name="connsiteX57" fmla="*/ 1878224 w 6012074"/>
              <a:gd name="connsiteY57" fmla="*/ 603646 h 3899296"/>
              <a:gd name="connsiteX58" fmla="*/ 1849649 w 6012074"/>
              <a:gd name="connsiteY58" fmla="*/ 584596 h 3899296"/>
              <a:gd name="connsiteX59" fmla="*/ 1773449 w 6012074"/>
              <a:gd name="connsiteY59" fmla="*/ 556021 h 3899296"/>
              <a:gd name="connsiteX60" fmla="*/ 1735349 w 6012074"/>
              <a:gd name="connsiteY60" fmla="*/ 527446 h 3899296"/>
              <a:gd name="connsiteX61" fmla="*/ 1659149 w 6012074"/>
              <a:gd name="connsiteY61" fmla="*/ 479821 h 3899296"/>
              <a:gd name="connsiteX62" fmla="*/ 1621049 w 6012074"/>
              <a:gd name="connsiteY62" fmla="*/ 441721 h 3899296"/>
              <a:gd name="connsiteX63" fmla="*/ 1544849 w 6012074"/>
              <a:gd name="connsiteY63" fmla="*/ 375046 h 3899296"/>
              <a:gd name="connsiteX64" fmla="*/ 1487699 w 6012074"/>
              <a:gd name="connsiteY64" fmla="*/ 279796 h 3899296"/>
              <a:gd name="connsiteX65" fmla="*/ 1497224 w 6012074"/>
              <a:gd name="connsiteY65" fmla="*/ 184546 h 3899296"/>
              <a:gd name="connsiteX66" fmla="*/ 1544849 w 6012074"/>
              <a:gd name="connsiteY66" fmla="*/ 146446 h 3899296"/>
              <a:gd name="connsiteX67" fmla="*/ 1582949 w 6012074"/>
              <a:gd name="connsiteY67" fmla="*/ 127396 h 3899296"/>
              <a:gd name="connsiteX68" fmla="*/ 1611524 w 6012074"/>
              <a:gd name="connsiteY68" fmla="*/ 117871 h 3899296"/>
              <a:gd name="connsiteX69" fmla="*/ 1640099 w 6012074"/>
              <a:gd name="connsiteY69" fmla="*/ 98821 h 3899296"/>
              <a:gd name="connsiteX70" fmla="*/ 1716299 w 6012074"/>
              <a:gd name="connsiteY70" fmla="*/ 79771 h 3899296"/>
              <a:gd name="connsiteX71" fmla="*/ 2478299 w 6012074"/>
              <a:gd name="connsiteY71" fmla="*/ 70246 h 3899296"/>
              <a:gd name="connsiteX72" fmla="*/ 2906924 w 6012074"/>
              <a:gd name="connsiteY72" fmla="*/ 60721 h 3899296"/>
              <a:gd name="connsiteX73" fmla="*/ 5735849 w 6012074"/>
              <a:gd name="connsiteY73" fmla="*/ 60721 h 3899296"/>
              <a:gd name="connsiteX74" fmla="*/ 5773949 w 6012074"/>
              <a:gd name="connsiteY74" fmla="*/ 70246 h 3899296"/>
              <a:gd name="connsiteX75" fmla="*/ 5850149 w 6012074"/>
              <a:gd name="connsiteY75" fmla="*/ 117871 h 3899296"/>
              <a:gd name="connsiteX76" fmla="*/ 5907299 w 6012074"/>
              <a:gd name="connsiteY76" fmla="*/ 155971 h 3899296"/>
              <a:gd name="connsiteX77" fmla="*/ 5945399 w 6012074"/>
              <a:gd name="connsiteY77" fmla="*/ 213121 h 3899296"/>
              <a:gd name="connsiteX78" fmla="*/ 5964449 w 6012074"/>
              <a:gd name="connsiteY78" fmla="*/ 260746 h 3899296"/>
              <a:gd name="connsiteX79" fmla="*/ 5983499 w 6012074"/>
              <a:gd name="connsiteY79" fmla="*/ 355996 h 3899296"/>
              <a:gd name="connsiteX80" fmla="*/ 5993024 w 6012074"/>
              <a:gd name="connsiteY80" fmla="*/ 384571 h 3899296"/>
              <a:gd name="connsiteX81" fmla="*/ 6012074 w 6012074"/>
              <a:gd name="connsiteY81" fmla="*/ 470296 h 3899296"/>
              <a:gd name="connsiteX82" fmla="*/ 5993024 w 6012074"/>
              <a:gd name="connsiteY82" fmla="*/ 1051321 h 3899296"/>
              <a:gd name="connsiteX83" fmla="*/ 5983499 w 6012074"/>
              <a:gd name="connsiteY83" fmla="*/ 1098946 h 3899296"/>
              <a:gd name="connsiteX84" fmla="*/ 5973974 w 6012074"/>
              <a:gd name="connsiteY84" fmla="*/ 1203721 h 3899296"/>
              <a:gd name="connsiteX85" fmla="*/ 5964449 w 6012074"/>
              <a:gd name="connsiteY85" fmla="*/ 1232296 h 3899296"/>
              <a:gd name="connsiteX86" fmla="*/ 5954924 w 6012074"/>
              <a:gd name="connsiteY86" fmla="*/ 1298971 h 3899296"/>
              <a:gd name="connsiteX87" fmla="*/ 5935874 w 6012074"/>
              <a:gd name="connsiteY87" fmla="*/ 1375171 h 3899296"/>
              <a:gd name="connsiteX88" fmla="*/ 5916824 w 6012074"/>
              <a:gd name="connsiteY88" fmla="*/ 1413271 h 3899296"/>
              <a:gd name="connsiteX89" fmla="*/ 5878724 w 6012074"/>
              <a:gd name="connsiteY89" fmla="*/ 1527571 h 3899296"/>
              <a:gd name="connsiteX90" fmla="*/ 5869199 w 6012074"/>
              <a:gd name="connsiteY90" fmla="*/ 1556146 h 3899296"/>
              <a:gd name="connsiteX91" fmla="*/ 5792999 w 6012074"/>
              <a:gd name="connsiteY91" fmla="*/ 1651396 h 3899296"/>
              <a:gd name="connsiteX92" fmla="*/ 5726324 w 6012074"/>
              <a:gd name="connsiteY92" fmla="*/ 1679971 h 3899296"/>
              <a:gd name="connsiteX93" fmla="*/ 5631074 w 6012074"/>
              <a:gd name="connsiteY93" fmla="*/ 1699021 h 3899296"/>
              <a:gd name="connsiteX94" fmla="*/ 5126249 w 6012074"/>
              <a:gd name="connsiteY94" fmla="*/ 1708546 h 3899296"/>
              <a:gd name="connsiteX95" fmla="*/ 4850024 w 6012074"/>
              <a:gd name="connsiteY95" fmla="*/ 1727596 h 3899296"/>
              <a:gd name="connsiteX96" fmla="*/ 4545224 w 6012074"/>
              <a:gd name="connsiteY96" fmla="*/ 1765696 h 3899296"/>
              <a:gd name="connsiteX97" fmla="*/ 4221374 w 6012074"/>
              <a:gd name="connsiteY97" fmla="*/ 1775221 h 3899296"/>
              <a:gd name="connsiteX98" fmla="*/ 3973724 w 6012074"/>
              <a:gd name="connsiteY98" fmla="*/ 1784746 h 3899296"/>
              <a:gd name="connsiteX99" fmla="*/ 3849899 w 6012074"/>
              <a:gd name="connsiteY99" fmla="*/ 1803796 h 3899296"/>
              <a:gd name="connsiteX100" fmla="*/ 3716549 w 6012074"/>
              <a:gd name="connsiteY100" fmla="*/ 1822846 h 3899296"/>
              <a:gd name="connsiteX101" fmla="*/ 3592724 w 6012074"/>
              <a:gd name="connsiteY101" fmla="*/ 1889521 h 3899296"/>
              <a:gd name="connsiteX102" fmla="*/ 3516524 w 6012074"/>
              <a:gd name="connsiteY102" fmla="*/ 1937146 h 3899296"/>
              <a:gd name="connsiteX103" fmla="*/ 3459374 w 6012074"/>
              <a:gd name="connsiteY103" fmla="*/ 2003821 h 3899296"/>
              <a:gd name="connsiteX104" fmla="*/ 3411749 w 6012074"/>
              <a:gd name="connsiteY104" fmla="*/ 2041921 h 3899296"/>
              <a:gd name="connsiteX105" fmla="*/ 3373649 w 6012074"/>
              <a:gd name="connsiteY105" fmla="*/ 2080021 h 3899296"/>
              <a:gd name="connsiteX106" fmla="*/ 3354599 w 6012074"/>
              <a:gd name="connsiteY106" fmla="*/ 2127646 h 3899296"/>
              <a:gd name="connsiteX107" fmla="*/ 3326024 w 6012074"/>
              <a:gd name="connsiteY107" fmla="*/ 2165746 h 3899296"/>
              <a:gd name="connsiteX108" fmla="*/ 3287924 w 6012074"/>
              <a:gd name="connsiteY108" fmla="*/ 2222896 h 3899296"/>
              <a:gd name="connsiteX109" fmla="*/ 3259349 w 6012074"/>
              <a:gd name="connsiteY109" fmla="*/ 2251471 h 3899296"/>
              <a:gd name="connsiteX110" fmla="*/ 3240299 w 6012074"/>
              <a:gd name="connsiteY110" fmla="*/ 2280046 h 3899296"/>
              <a:gd name="connsiteX111" fmla="*/ 3183149 w 6012074"/>
              <a:gd name="connsiteY111" fmla="*/ 2318146 h 3899296"/>
              <a:gd name="connsiteX112" fmla="*/ 3154574 w 6012074"/>
              <a:gd name="connsiteY112" fmla="*/ 2337196 h 3899296"/>
              <a:gd name="connsiteX113" fmla="*/ 3021224 w 6012074"/>
              <a:gd name="connsiteY113" fmla="*/ 2384821 h 3899296"/>
              <a:gd name="connsiteX114" fmla="*/ 2935499 w 6012074"/>
              <a:gd name="connsiteY114" fmla="*/ 2403871 h 3899296"/>
              <a:gd name="connsiteX115" fmla="*/ 2744999 w 6012074"/>
              <a:gd name="connsiteY115" fmla="*/ 2470546 h 3899296"/>
              <a:gd name="connsiteX116" fmla="*/ 2621174 w 6012074"/>
              <a:gd name="connsiteY116" fmla="*/ 2508646 h 3899296"/>
              <a:gd name="connsiteX117" fmla="*/ 2525924 w 6012074"/>
              <a:gd name="connsiteY117" fmla="*/ 2556271 h 3899296"/>
              <a:gd name="connsiteX118" fmla="*/ 2402099 w 6012074"/>
              <a:gd name="connsiteY118" fmla="*/ 2594371 h 3899296"/>
              <a:gd name="connsiteX119" fmla="*/ 2363999 w 6012074"/>
              <a:gd name="connsiteY119" fmla="*/ 2603896 h 3899296"/>
              <a:gd name="connsiteX120" fmla="*/ 2278274 w 6012074"/>
              <a:gd name="connsiteY120" fmla="*/ 2641996 h 3899296"/>
              <a:gd name="connsiteX121" fmla="*/ 2173499 w 6012074"/>
              <a:gd name="connsiteY121" fmla="*/ 2670571 h 3899296"/>
              <a:gd name="connsiteX122" fmla="*/ 2116349 w 6012074"/>
              <a:gd name="connsiteY122" fmla="*/ 2699146 h 3899296"/>
              <a:gd name="connsiteX123" fmla="*/ 2040149 w 6012074"/>
              <a:gd name="connsiteY123" fmla="*/ 2727721 h 3899296"/>
              <a:gd name="connsiteX124" fmla="*/ 1935374 w 6012074"/>
              <a:gd name="connsiteY124" fmla="*/ 2784871 h 3899296"/>
              <a:gd name="connsiteX125" fmla="*/ 1887749 w 6012074"/>
              <a:gd name="connsiteY125" fmla="*/ 2803921 h 3899296"/>
              <a:gd name="connsiteX126" fmla="*/ 1859174 w 6012074"/>
              <a:gd name="connsiteY126" fmla="*/ 2813446 h 3899296"/>
              <a:gd name="connsiteX127" fmla="*/ 1830599 w 6012074"/>
              <a:gd name="connsiteY127" fmla="*/ 2832496 h 3899296"/>
              <a:gd name="connsiteX128" fmla="*/ 1735349 w 6012074"/>
              <a:gd name="connsiteY128" fmla="*/ 2880121 h 3899296"/>
              <a:gd name="connsiteX129" fmla="*/ 1668674 w 6012074"/>
              <a:gd name="connsiteY129" fmla="*/ 2927746 h 3899296"/>
              <a:gd name="connsiteX130" fmla="*/ 1601999 w 6012074"/>
              <a:gd name="connsiteY130" fmla="*/ 2975371 h 3899296"/>
              <a:gd name="connsiteX131" fmla="*/ 1535324 w 6012074"/>
              <a:gd name="connsiteY131" fmla="*/ 3003946 h 3899296"/>
              <a:gd name="connsiteX132" fmla="*/ 1459124 w 6012074"/>
              <a:gd name="connsiteY132" fmla="*/ 3061096 h 3899296"/>
              <a:gd name="connsiteX133" fmla="*/ 1421024 w 6012074"/>
              <a:gd name="connsiteY133" fmla="*/ 3089671 h 3899296"/>
              <a:gd name="connsiteX134" fmla="*/ 1392449 w 6012074"/>
              <a:gd name="connsiteY134" fmla="*/ 3099196 h 3899296"/>
              <a:gd name="connsiteX135" fmla="*/ 1325774 w 6012074"/>
              <a:gd name="connsiteY135" fmla="*/ 3156346 h 3899296"/>
              <a:gd name="connsiteX136" fmla="*/ 1278149 w 6012074"/>
              <a:gd name="connsiteY136" fmla="*/ 3203971 h 3899296"/>
              <a:gd name="connsiteX137" fmla="*/ 1249574 w 6012074"/>
              <a:gd name="connsiteY137" fmla="*/ 3213496 h 3899296"/>
              <a:gd name="connsiteX138" fmla="*/ 1116224 w 6012074"/>
              <a:gd name="connsiteY138" fmla="*/ 3299221 h 3899296"/>
              <a:gd name="connsiteX139" fmla="*/ 1068599 w 6012074"/>
              <a:gd name="connsiteY139" fmla="*/ 3327796 h 3899296"/>
              <a:gd name="connsiteX140" fmla="*/ 1030499 w 6012074"/>
              <a:gd name="connsiteY140" fmla="*/ 3337321 h 3899296"/>
              <a:gd name="connsiteX141" fmla="*/ 992399 w 6012074"/>
              <a:gd name="connsiteY141" fmla="*/ 3365896 h 3899296"/>
              <a:gd name="connsiteX142" fmla="*/ 944774 w 6012074"/>
              <a:gd name="connsiteY142" fmla="*/ 3384946 h 3899296"/>
              <a:gd name="connsiteX143" fmla="*/ 878099 w 6012074"/>
              <a:gd name="connsiteY143" fmla="*/ 3423046 h 3899296"/>
              <a:gd name="connsiteX144" fmla="*/ 849524 w 6012074"/>
              <a:gd name="connsiteY144" fmla="*/ 3480196 h 3899296"/>
              <a:gd name="connsiteX145" fmla="*/ 811424 w 6012074"/>
              <a:gd name="connsiteY145" fmla="*/ 3489721 h 3899296"/>
              <a:gd name="connsiteX146" fmla="*/ 782849 w 6012074"/>
              <a:gd name="connsiteY146" fmla="*/ 3518296 h 3899296"/>
              <a:gd name="connsiteX147" fmla="*/ 659024 w 6012074"/>
              <a:gd name="connsiteY147" fmla="*/ 3565921 h 3899296"/>
              <a:gd name="connsiteX148" fmla="*/ 630449 w 6012074"/>
              <a:gd name="connsiteY148" fmla="*/ 3594496 h 3899296"/>
              <a:gd name="connsiteX149" fmla="*/ 601874 w 6012074"/>
              <a:gd name="connsiteY149" fmla="*/ 3604021 h 3899296"/>
              <a:gd name="connsiteX150" fmla="*/ 554249 w 6012074"/>
              <a:gd name="connsiteY150" fmla="*/ 3632596 h 3899296"/>
              <a:gd name="connsiteX151" fmla="*/ 487574 w 6012074"/>
              <a:gd name="connsiteY151" fmla="*/ 3661171 h 3899296"/>
              <a:gd name="connsiteX152" fmla="*/ 449474 w 6012074"/>
              <a:gd name="connsiteY152" fmla="*/ 3689746 h 3899296"/>
              <a:gd name="connsiteX153" fmla="*/ 392324 w 6012074"/>
              <a:gd name="connsiteY153" fmla="*/ 3727846 h 3899296"/>
              <a:gd name="connsiteX154" fmla="*/ 354224 w 6012074"/>
              <a:gd name="connsiteY154" fmla="*/ 3746896 h 3899296"/>
              <a:gd name="connsiteX155" fmla="*/ 325649 w 6012074"/>
              <a:gd name="connsiteY155" fmla="*/ 3765946 h 3899296"/>
              <a:gd name="connsiteX156" fmla="*/ 268499 w 6012074"/>
              <a:gd name="connsiteY156" fmla="*/ 3784996 h 3899296"/>
              <a:gd name="connsiteX157" fmla="*/ 239924 w 6012074"/>
              <a:gd name="connsiteY157" fmla="*/ 3804046 h 3899296"/>
              <a:gd name="connsiteX158" fmla="*/ 211349 w 6012074"/>
              <a:gd name="connsiteY158" fmla="*/ 3813571 h 3899296"/>
              <a:gd name="connsiteX159" fmla="*/ 182774 w 6012074"/>
              <a:gd name="connsiteY159" fmla="*/ 3832621 h 3899296"/>
              <a:gd name="connsiteX160" fmla="*/ 154199 w 6012074"/>
              <a:gd name="connsiteY160" fmla="*/ 3842146 h 3899296"/>
              <a:gd name="connsiteX161" fmla="*/ 125624 w 6012074"/>
              <a:gd name="connsiteY161" fmla="*/ 3861196 h 3899296"/>
              <a:gd name="connsiteX162" fmla="*/ 39899 w 6012074"/>
              <a:gd name="connsiteY162" fmla="*/ 3899296 h 3899296"/>
              <a:gd name="connsiteX163" fmla="*/ 11324 w 6012074"/>
              <a:gd name="connsiteY163" fmla="*/ 3889771 h 3899296"/>
              <a:gd name="connsiteX164" fmla="*/ 1799 w 6012074"/>
              <a:gd name="connsiteY164" fmla="*/ 3861196 h 3899296"/>
              <a:gd name="connsiteX165" fmla="*/ 30374 w 6012074"/>
              <a:gd name="connsiteY165" fmla="*/ 3699271 h 3899296"/>
              <a:gd name="connsiteX166" fmla="*/ 58949 w 6012074"/>
              <a:gd name="connsiteY166" fmla="*/ 3680221 h 3899296"/>
              <a:gd name="connsiteX167" fmla="*/ 11324 w 6012074"/>
              <a:gd name="connsiteY167" fmla="*/ 3784996 h 38992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</a:cxnLst>
            <a:rect l="l" t="t" r="r" b="b"/>
            <a:pathLst>
              <a:path w="6012074" h="3899296">
                <a:moveTo>
                  <a:pt x="11324" y="3784996"/>
                </a:moveTo>
                <a:lnTo>
                  <a:pt x="11324" y="3784996"/>
                </a:lnTo>
                <a:cubicBezTo>
                  <a:pt x="39866" y="3745037"/>
                  <a:pt x="60946" y="3722854"/>
                  <a:pt x="77999" y="3680221"/>
                </a:cubicBezTo>
                <a:cubicBezTo>
                  <a:pt x="85457" y="3661577"/>
                  <a:pt x="88069" y="3641032"/>
                  <a:pt x="97049" y="3623071"/>
                </a:cubicBezTo>
                <a:cubicBezTo>
                  <a:pt x="107288" y="3602593"/>
                  <a:pt x="123369" y="3585554"/>
                  <a:pt x="135149" y="3565921"/>
                </a:cubicBezTo>
                <a:cubicBezTo>
                  <a:pt x="144674" y="3550046"/>
                  <a:pt x="153785" y="3533915"/>
                  <a:pt x="163724" y="3518296"/>
                </a:cubicBezTo>
                <a:cubicBezTo>
                  <a:pt x="176016" y="3498980"/>
                  <a:pt x="190288" y="3480922"/>
                  <a:pt x="201824" y="3461146"/>
                </a:cubicBezTo>
                <a:cubicBezTo>
                  <a:pt x="212556" y="3442749"/>
                  <a:pt x="219667" y="3422393"/>
                  <a:pt x="230399" y="3403996"/>
                </a:cubicBezTo>
                <a:cubicBezTo>
                  <a:pt x="262467" y="3349023"/>
                  <a:pt x="265050" y="3354494"/>
                  <a:pt x="297074" y="3308746"/>
                </a:cubicBezTo>
                <a:cubicBezTo>
                  <a:pt x="350241" y="3232793"/>
                  <a:pt x="314516" y="3272254"/>
                  <a:pt x="363749" y="3223021"/>
                </a:cubicBezTo>
                <a:cubicBezTo>
                  <a:pt x="369703" y="3208136"/>
                  <a:pt x="390408" y="3152551"/>
                  <a:pt x="401849" y="3137296"/>
                </a:cubicBezTo>
                <a:cubicBezTo>
                  <a:pt x="412625" y="3122928"/>
                  <a:pt x="429173" y="3113564"/>
                  <a:pt x="439949" y="3099196"/>
                </a:cubicBezTo>
                <a:cubicBezTo>
                  <a:pt x="448468" y="3087837"/>
                  <a:pt x="451123" y="3072910"/>
                  <a:pt x="458999" y="3061096"/>
                </a:cubicBezTo>
                <a:cubicBezTo>
                  <a:pt x="476611" y="3034678"/>
                  <a:pt x="498537" y="3011314"/>
                  <a:pt x="516149" y="2984896"/>
                </a:cubicBezTo>
                <a:cubicBezTo>
                  <a:pt x="559676" y="2919606"/>
                  <a:pt x="506333" y="3000602"/>
                  <a:pt x="563774" y="2908696"/>
                </a:cubicBezTo>
                <a:cubicBezTo>
                  <a:pt x="569841" y="2898988"/>
                  <a:pt x="577144" y="2890060"/>
                  <a:pt x="582824" y="2880121"/>
                </a:cubicBezTo>
                <a:cubicBezTo>
                  <a:pt x="589869" y="2867793"/>
                  <a:pt x="593004" y="2853109"/>
                  <a:pt x="601874" y="2842021"/>
                </a:cubicBezTo>
                <a:cubicBezTo>
                  <a:pt x="618704" y="2820984"/>
                  <a:pt x="642860" y="2806424"/>
                  <a:pt x="659024" y="2784871"/>
                </a:cubicBezTo>
                <a:lnTo>
                  <a:pt x="687599" y="2746771"/>
                </a:lnTo>
                <a:cubicBezTo>
                  <a:pt x="690774" y="2737246"/>
                  <a:pt x="692634" y="2727176"/>
                  <a:pt x="697124" y="2718196"/>
                </a:cubicBezTo>
                <a:cubicBezTo>
                  <a:pt x="704088" y="2704268"/>
                  <a:pt x="738277" y="2660150"/>
                  <a:pt x="744749" y="2651521"/>
                </a:cubicBezTo>
                <a:cubicBezTo>
                  <a:pt x="747924" y="2641996"/>
                  <a:pt x="748705" y="2631300"/>
                  <a:pt x="754274" y="2622946"/>
                </a:cubicBezTo>
                <a:cubicBezTo>
                  <a:pt x="872743" y="2445242"/>
                  <a:pt x="779156" y="2593088"/>
                  <a:pt x="849524" y="2508646"/>
                </a:cubicBezTo>
                <a:cubicBezTo>
                  <a:pt x="856853" y="2499852"/>
                  <a:pt x="861920" y="2489386"/>
                  <a:pt x="868574" y="2480071"/>
                </a:cubicBezTo>
                <a:cubicBezTo>
                  <a:pt x="877801" y="2467153"/>
                  <a:pt x="888045" y="2454976"/>
                  <a:pt x="897149" y="2441971"/>
                </a:cubicBezTo>
                <a:cubicBezTo>
                  <a:pt x="910279" y="2423214"/>
                  <a:pt x="922549" y="2403871"/>
                  <a:pt x="935249" y="2384821"/>
                </a:cubicBezTo>
                <a:cubicBezTo>
                  <a:pt x="941599" y="2375296"/>
                  <a:pt x="949179" y="2366485"/>
                  <a:pt x="954299" y="2356246"/>
                </a:cubicBezTo>
                <a:cubicBezTo>
                  <a:pt x="960649" y="2343546"/>
                  <a:pt x="965824" y="2330187"/>
                  <a:pt x="973349" y="2318146"/>
                </a:cubicBezTo>
                <a:cubicBezTo>
                  <a:pt x="981763" y="2304684"/>
                  <a:pt x="993339" y="2293400"/>
                  <a:pt x="1001924" y="2280046"/>
                </a:cubicBezTo>
                <a:cubicBezTo>
                  <a:pt x="1021946" y="2248900"/>
                  <a:pt x="1038535" y="2215604"/>
                  <a:pt x="1059074" y="2184796"/>
                </a:cubicBezTo>
                <a:cubicBezTo>
                  <a:pt x="1102601" y="2119506"/>
                  <a:pt x="1049258" y="2200502"/>
                  <a:pt x="1106699" y="2108596"/>
                </a:cubicBezTo>
                <a:cubicBezTo>
                  <a:pt x="1112766" y="2098888"/>
                  <a:pt x="1121100" y="2090482"/>
                  <a:pt x="1125749" y="2080021"/>
                </a:cubicBezTo>
                <a:cubicBezTo>
                  <a:pt x="1171849" y="1976296"/>
                  <a:pt x="1108223" y="2066762"/>
                  <a:pt x="1192424" y="1965721"/>
                </a:cubicBezTo>
                <a:cubicBezTo>
                  <a:pt x="1198774" y="1946671"/>
                  <a:pt x="1199426" y="1924635"/>
                  <a:pt x="1211474" y="1908571"/>
                </a:cubicBezTo>
                <a:cubicBezTo>
                  <a:pt x="1304861" y="1784055"/>
                  <a:pt x="1189459" y="1939392"/>
                  <a:pt x="1259099" y="1841896"/>
                </a:cubicBezTo>
                <a:cubicBezTo>
                  <a:pt x="1266290" y="1831829"/>
                  <a:pt x="1299241" y="1790186"/>
                  <a:pt x="1306724" y="1775221"/>
                </a:cubicBezTo>
                <a:cubicBezTo>
                  <a:pt x="1314370" y="1759928"/>
                  <a:pt x="1320023" y="1743698"/>
                  <a:pt x="1325774" y="1727596"/>
                </a:cubicBezTo>
                <a:cubicBezTo>
                  <a:pt x="1376802" y="1584717"/>
                  <a:pt x="1339084" y="1690535"/>
                  <a:pt x="1363874" y="1603771"/>
                </a:cubicBezTo>
                <a:cubicBezTo>
                  <a:pt x="1370158" y="1581777"/>
                  <a:pt x="1384397" y="1545688"/>
                  <a:pt x="1392449" y="1527571"/>
                </a:cubicBezTo>
                <a:cubicBezTo>
                  <a:pt x="1398216" y="1514596"/>
                  <a:pt x="1405906" y="1502522"/>
                  <a:pt x="1411499" y="1489471"/>
                </a:cubicBezTo>
                <a:cubicBezTo>
                  <a:pt x="1435160" y="1434262"/>
                  <a:pt x="1403465" y="1487235"/>
                  <a:pt x="1440074" y="1432321"/>
                </a:cubicBezTo>
                <a:cubicBezTo>
                  <a:pt x="1443249" y="1419621"/>
                  <a:pt x="1445002" y="1406478"/>
                  <a:pt x="1449599" y="1394221"/>
                </a:cubicBezTo>
                <a:cubicBezTo>
                  <a:pt x="1462674" y="1359355"/>
                  <a:pt x="1474748" y="1347990"/>
                  <a:pt x="1497224" y="1318021"/>
                </a:cubicBezTo>
                <a:cubicBezTo>
                  <a:pt x="1519562" y="1251008"/>
                  <a:pt x="1490489" y="1333736"/>
                  <a:pt x="1525799" y="1251346"/>
                </a:cubicBezTo>
                <a:cubicBezTo>
                  <a:pt x="1529754" y="1242118"/>
                  <a:pt x="1530343" y="1231488"/>
                  <a:pt x="1535324" y="1222771"/>
                </a:cubicBezTo>
                <a:cubicBezTo>
                  <a:pt x="1543200" y="1208988"/>
                  <a:pt x="1554795" y="1197676"/>
                  <a:pt x="1563899" y="1184671"/>
                </a:cubicBezTo>
                <a:cubicBezTo>
                  <a:pt x="1577029" y="1165914"/>
                  <a:pt x="1589299" y="1146571"/>
                  <a:pt x="1601999" y="1127521"/>
                </a:cubicBezTo>
                <a:cubicBezTo>
                  <a:pt x="1617076" y="1104906"/>
                  <a:pt x="1631902" y="1081521"/>
                  <a:pt x="1649624" y="1060846"/>
                </a:cubicBezTo>
                <a:cubicBezTo>
                  <a:pt x="1658390" y="1050619"/>
                  <a:pt x="1669929" y="1042904"/>
                  <a:pt x="1678199" y="1032271"/>
                </a:cubicBezTo>
                <a:cubicBezTo>
                  <a:pt x="1738036" y="955338"/>
                  <a:pt x="1689556" y="992950"/>
                  <a:pt x="1744874" y="956071"/>
                </a:cubicBezTo>
                <a:cubicBezTo>
                  <a:pt x="1777957" y="856823"/>
                  <a:pt x="1742254" y="935534"/>
                  <a:pt x="1802024" y="860821"/>
                </a:cubicBezTo>
                <a:cubicBezTo>
                  <a:pt x="1816327" y="842943"/>
                  <a:pt x="1827424" y="822721"/>
                  <a:pt x="1840124" y="803671"/>
                </a:cubicBezTo>
                <a:cubicBezTo>
                  <a:pt x="1846474" y="794146"/>
                  <a:pt x="1851079" y="783191"/>
                  <a:pt x="1859174" y="775096"/>
                </a:cubicBezTo>
                <a:cubicBezTo>
                  <a:pt x="1868699" y="765571"/>
                  <a:pt x="1879125" y="756869"/>
                  <a:pt x="1887749" y="746521"/>
                </a:cubicBezTo>
                <a:cubicBezTo>
                  <a:pt x="1914668" y="714219"/>
                  <a:pt x="1901162" y="724748"/>
                  <a:pt x="1916324" y="689371"/>
                </a:cubicBezTo>
                <a:cubicBezTo>
                  <a:pt x="1921917" y="676320"/>
                  <a:pt x="1929024" y="663971"/>
                  <a:pt x="1935374" y="651271"/>
                </a:cubicBezTo>
                <a:cubicBezTo>
                  <a:pt x="1932199" y="638571"/>
                  <a:pt x="1935906" y="621552"/>
                  <a:pt x="1925849" y="613171"/>
                </a:cubicBezTo>
                <a:cubicBezTo>
                  <a:pt x="1913412" y="602807"/>
                  <a:pt x="1893383" y="609330"/>
                  <a:pt x="1878224" y="603646"/>
                </a:cubicBezTo>
                <a:cubicBezTo>
                  <a:pt x="1867505" y="599626"/>
                  <a:pt x="1859588" y="590276"/>
                  <a:pt x="1849649" y="584596"/>
                </a:cubicBezTo>
                <a:cubicBezTo>
                  <a:pt x="1810909" y="562459"/>
                  <a:pt x="1815119" y="566439"/>
                  <a:pt x="1773449" y="556021"/>
                </a:cubicBezTo>
                <a:cubicBezTo>
                  <a:pt x="1760749" y="546496"/>
                  <a:pt x="1748558" y="536252"/>
                  <a:pt x="1735349" y="527446"/>
                </a:cubicBezTo>
                <a:cubicBezTo>
                  <a:pt x="1728927" y="523165"/>
                  <a:pt x="1671581" y="490477"/>
                  <a:pt x="1659149" y="479821"/>
                </a:cubicBezTo>
                <a:cubicBezTo>
                  <a:pt x="1645512" y="468132"/>
                  <a:pt x="1634473" y="453653"/>
                  <a:pt x="1621049" y="441721"/>
                </a:cubicBezTo>
                <a:cubicBezTo>
                  <a:pt x="1596553" y="419947"/>
                  <a:pt x="1565505" y="401603"/>
                  <a:pt x="1544849" y="375046"/>
                </a:cubicBezTo>
                <a:cubicBezTo>
                  <a:pt x="1512666" y="333667"/>
                  <a:pt x="1508434" y="321266"/>
                  <a:pt x="1487699" y="279796"/>
                </a:cubicBezTo>
                <a:cubicBezTo>
                  <a:pt x="1490874" y="248046"/>
                  <a:pt x="1490049" y="215637"/>
                  <a:pt x="1497224" y="184546"/>
                </a:cubicBezTo>
                <a:cubicBezTo>
                  <a:pt x="1505076" y="150521"/>
                  <a:pt x="1520120" y="157044"/>
                  <a:pt x="1544849" y="146446"/>
                </a:cubicBezTo>
                <a:cubicBezTo>
                  <a:pt x="1557900" y="140853"/>
                  <a:pt x="1569898" y="132989"/>
                  <a:pt x="1582949" y="127396"/>
                </a:cubicBezTo>
                <a:cubicBezTo>
                  <a:pt x="1592177" y="123441"/>
                  <a:pt x="1602544" y="122361"/>
                  <a:pt x="1611524" y="117871"/>
                </a:cubicBezTo>
                <a:cubicBezTo>
                  <a:pt x="1621763" y="112751"/>
                  <a:pt x="1629860" y="103941"/>
                  <a:pt x="1640099" y="98821"/>
                </a:cubicBezTo>
                <a:cubicBezTo>
                  <a:pt x="1655464" y="91138"/>
                  <a:pt x="1704894" y="80039"/>
                  <a:pt x="1716299" y="79771"/>
                </a:cubicBezTo>
                <a:cubicBezTo>
                  <a:pt x="1970249" y="73796"/>
                  <a:pt x="2224312" y="74310"/>
                  <a:pt x="2478299" y="70246"/>
                </a:cubicBezTo>
                <a:lnTo>
                  <a:pt x="2906924" y="60721"/>
                </a:lnTo>
                <a:cubicBezTo>
                  <a:pt x="3840422" y="-72636"/>
                  <a:pt x="4792896" y="54306"/>
                  <a:pt x="5735849" y="60721"/>
                </a:cubicBezTo>
                <a:cubicBezTo>
                  <a:pt x="5748940" y="60810"/>
                  <a:pt x="5761692" y="65649"/>
                  <a:pt x="5773949" y="70246"/>
                </a:cubicBezTo>
                <a:cubicBezTo>
                  <a:pt x="5812939" y="84867"/>
                  <a:pt x="5815570" y="93666"/>
                  <a:pt x="5850149" y="117871"/>
                </a:cubicBezTo>
                <a:cubicBezTo>
                  <a:pt x="5868906" y="131001"/>
                  <a:pt x="5907299" y="155971"/>
                  <a:pt x="5907299" y="155971"/>
                </a:cubicBezTo>
                <a:cubicBezTo>
                  <a:pt x="5919999" y="175021"/>
                  <a:pt x="5936896" y="191863"/>
                  <a:pt x="5945399" y="213121"/>
                </a:cubicBezTo>
                <a:cubicBezTo>
                  <a:pt x="5951749" y="228996"/>
                  <a:pt x="5959042" y="244526"/>
                  <a:pt x="5964449" y="260746"/>
                </a:cubicBezTo>
                <a:cubicBezTo>
                  <a:pt x="5977101" y="298701"/>
                  <a:pt x="5974120" y="313789"/>
                  <a:pt x="5983499" y="355996"/>
                </a:cubicBezTo>
                <a:cubicBezTo>
                  <a:pt x="5985677" y="365797"/>
                  <a:pt x="5990266" y="374917"/>
                  <a:pt x="5993024" y="384571"/>
                </a:cubicBezTo>
                <a:cubicBezTo>
                  <a:pt x="6001992" y="415958"/>
                  <a:pt x="6005527" y="437560"/>
                  <a:pt x="6012074" y="470296"/>
                </a:cubicBezTo>
                <a:cubicBezTo>
                  <a:pt x="6009083" y="625851"/>
                  <a:pt x="6019551" y="865633"/>
                  <a:pt x="5993024" y="1051321"/>
                </a:cubicBezTo>
                <a:cubicBezTo>
                  <a:pt x="5990734" y="1067348"/>
                  <a:pt x="5986674" y="1083071"/>
                  <a:pt x="5983499" y="1098946"/>
                </a:cubicBezTo>
                <a:cubicBezTo>
                  <a:pt x="5980324" y="1133871"/>
                  <a:pt x="5978934" y="1169004"/>
                  <a:pt x="5973974" y="1203721"/>
                </a:cubicBezTo>
                <a:cubicBezTo>
                  <a:pt x="5972554" y="1213660"/>
                  <a:pt x="5966418" y="1222451"/>
                  <a:pt x="5964449" y="1232296"/>
                </a:cubicBezTo>
                <a:cubicBezTo>
                  <a:pt x="5960046" y="1254311"/>
                  <a:pt x="5959327" y="1276956"/>
                  <a:pt x="5954924" y="1298971"/>
                </a:cubicBezTo>
                <a:cubicBezTo>
                  <a:pt x="5949789" y="1324644"/>
                  <a:pt x="5947583" y="1351753"/>
                  <a:pt x="5935874" y="1375171"/>
                </a:cubicBezTo>
                <a:cubicBezTo>
                  <a:pt x="5929524" y="1387871"/>
                  <a:pt x="5921921" y="1400018"/>
                  <a:pt x="5916824" y="1413271"/>
                </a:cubicBezTo>
                <a:lnTo>
                  <a:pt x="5878724" y="1527571"/>
                </a:lnTo>
                <a:cubicBezTo>
                  <a:pt x="5875549" y="1537096"/>
                  <a:pt x="5874768" y="1547792"/>
                  <a:pt x="5869199" y="1556146"/>
                </a:cubicBezTo>
                <a:cubicBezTo>
                  <a:pt x="5846630" y="1589999"/>
                  <a:pt x="5824650" y="1625020"/>
                  <a:pt x="5792999" y="1651396"/>
                </a:cubicBezTo>
                <a:cubicBezTo>
                  <a:pt x="5762737" y="1676614"/>
                  <a:pt x="5765003" y="1668920"/>
                  <a:pt x="5726324" y="1679971"/>
                </a:cubicBezTo>
                <a:cubicBezTo>
                  <a:pt x="5681909" y="1692661"/>
                  <a:pt x="5695482" y="1696874"/>
                  <a:pt x="5631074" y="1699021"/>
                </a:cubicBezTo>
                <a:cubicBezTo>
                  <a:pt x="5462862" y="1704628"/>
                  <a:pt x="5294524" y="1705371"/>
                  <a:pt x="5126249" y="1708546"/>
                </a:cubicBezTo>
                <a:cubicBezTo>
                  <a:pt x="5034174" y="1714896"/>
                  <a:pt x="4941874" y="1718562"/>
                  <a:pt x="4850024" y="1727596"/>
                </a:cubicBezTo>
                <a:cubicBezTo>
                  <a:pt x="4748125" y="1737619"/>
                  <a:pt x="4647322" y="1757961"/>
                  <a:pt x="4545224" y="1765696"/>
                </a:cubicBezTo>
                <a:cubicBezTo>
                  <a:pt x="4437536" y="1773854"/>
                  <a:pt x="4329311" y="1771623"/>
                  <a:pt x="4221374" y="1775221"/>
                </a:cubicBezTo>
                <a:lnTo>
                  <a:pt x="3973724" y="1784746"/>
                </a:lnTo>
                <a:cubicBezTo>
                  <a:pt x="3734273" y="1814677"/>
                  <a:pt x="4015713" y="1777615"/>
                  <a:pt x="3849899" y="1803796"/>
                </a:cubicBezTo>
                <a:cubicBezTo>
                  <a:pt x="3805547" y="1810799"/>
                  <a:pt x="3760999" y="1816496"/>
                  <a:pt x="3716549" y="1822846"/>
                </a:cubicBezTo>
                <a:cubicBezTo>
                  <a:pt x="3579342" y="1874299"/>
                  <a:pt x="3692987" y="1822679"/>
                  <a:pt x="3592724" y="1889521"/>
                </a:cubicBezTo>
                <a:cubicBezTo>
                  <a:pt x="3519547" y="1938306"/>
                  <a:pt x="3589325" y="1874745"/>
                  <a:pt x="3516524" y="1937146"/>
                </a:cubicBezTo>
                <a:cubicBezTo>
                  <a:pt x="3443946" y="1999355"/>
                  <a:pt x="3534660" y="1928535"/>
                  <a:pt x="3459374" y="2003821"/>
                </a:cubicBezTo>
                <a:cubicBezTo>
                  <a:pt x="3444999" y="2018196"/>
                  <a:pt x="3426944" y="2028415"/>
                  <a:pt x="3411749" y="2041921"/>
                </a:cubicBezTo>
                <a:cubicBezTo>
                  <a:pt x="3398325" y="2053853"/>
                  <a:pt x="3386349" y="2067321"/>
                  <a:pt x="3373649" y="2080021"/>
                </a:cubicBezTo>
                <a:cubicBezTo>
                  <a:pt x="3367299" y="2095896"/>
                  <a:pt x="3362902" y="2112700"/>
                  <a:pt x="3354599" y="2127646"/>
                </a:cubicBezTo>
                <a:cubicBezTo>
                  <a:pt x="3346889" y="2141523"/>
                  <a:pt x="3335128" y="2152741"/>
                  <a:pt x="3326024" y="2165746"/>
                </a:cubicBezTo>
                <a:cubicBezTo>
                  <a:pt x="3312894" y="2184503"/>
                  <a:pt x="3301980" y="2204824"/>
                  <a:pt x="3287924" y="2222896"/>
                </a:cubicBezTo>
                <a:cubicBezTo>
                  <a:pt x="3279654" y="2233529"/>
                  <a:pt x="3267973" y="2241123"/>
                  <a:pt x="3259349" y="2251471"/>
                </a:cubicBezTo>
                <a:cubicBezTo>
                  <a:pt x="3252020" y="2260265"/>
                  <a:pt x="3248914" y="2272508"/>
                  <a:pt x="3240299" y="2280046"/>
                </a:cubicBezTo>
                <a:cubicBezTo>
                  <a:pt x="3223069" y="2295123"/>
                  <a:pt x="3202199" y="2305446"/>
                  <a:pt x="3183149" y="2318146"/>
                </a:cubicBezTo>
                <a:cubicBezTo>
                  <a:pt x="3173624" y="2324496"/>
                  <a:pt x="3165355" y="2333346"/>
                  <a:pt x="3154574" y="2337196"/>
                </a:cubicBezTo>
                <a:cubicBezTo>
                  <a:pt x="3110124" y="2353071"/>
                  <a:pt x="3066379" y="2371078"/>
                  <a:pt x="3021224" y="2384821"/>
                </a:cubicBezTo>
                <a:cubicBezTo>
                  <a:pt x="2993220" y="2393344"/>
                  <a:pt x="2963146" y="2394255"/>
                  <a:pt x="2935499" y="2403871"/>
                </a:cubicBezTo>
                <a:cubicBezTo>
                  <a:pt x="2717050" y="2479853"/>
                  <a:pt x="2876747" y="2448588"/>
                  <a:pt x="2744999" y="2470546"/>
                </a:cubicBezTo>
                <a:cubicBezTo>
                  <a:pt x="2671652" y="2519444"/>
                  <a:pt x="2778085" y="2453727"/>
                  <a:pt x="2621174" y="2508646"/>
                </a:cubicBezTo>
                <a:cubicBezTo>
                  <a:pt x="2587669" y="2520373"/>
                  <a:pt x="2558445" y="2542043"/>
                  <a:pt x="2525924" y="2556271"/>
                </a:cubicBezTo>
                <a:cubicBezTo>
                  <a:pt x="2502725" y="2566420"/>
                  <a:pt x="2423760" y="2588464"/>
                  <a:pt x="2402099" y="2594371"/>
                </a:cubicBezTo>
                <a:cubicBezTo>
                  <a:pt x="2389469" y="2597815"/>
                  <a:pt x="2376256" y="2599299"/>
                  <a:pt x="2363999" y="2603896"/>
                </a:cubicBezTo>
                <a:cubicBezTo>
                  <a:pt x="2274519" y="2637451"/>
                  <a:pt x="2382538" y="2609414"/>
                  <a:pt x="2278274" y="2641996"/>
                </a:cubicBezTo>
                <a:cubicBezTo>
                  <a:pt x="2243721" y="2652794"/>
                  <a:pt x="2207636" y="2658523"/>
                  <a:pt x="2173499" y="2670571"/>
                </a:cubicBezTo>
                <a:cubicBezTo>
                  <a:pt x="2153415" y="2677660"/>
                  <a:pt x="2135925" y="2690756"/>
                  <a:pt x="2116349" y="2699146"/>
                </a:cubicBezTo>
                <a:cubicBezTo>
                  <a:pt x="2091415" y="2709832"/>
                  <a:pt x="2065083" y="2717035"/>
                  <a:pt x="2040149" y="2727721"/>
                </a:cubicBezTo>
                <a:cubicBezTo>
                  <a:pt x="1934027" y="2773202"/>
                  <a:pt x="2029436" y="2737840"/>
                  <a:pt x="1935374" y="2784871"/>
                </a:cubicBezTo>
                <a:cubicBezTo>
                  <a:pt x="1920081" y="2792517"/>
                  <a:pt x="1903758" y="2797918"/>
                  <a:pt x="1887749" y="2803921"/>
                </a:cubicBezTo>
                <a:cubicBezTo>
                  <a:pt x="1878348" y="2807446"/>
                  <a:pt x="1868154" y="2808956"/>
                  <a:pt x="1859174" y="2813446"/>
                </a:cubicBezTo>
                <a:cubicBezTo>
                  <a:pt x="1848935" y="2818566"/>
                  <a:pt x="1840678" y="2827069"/>
                  <a:pt x="1830599" y="2832496"/>
                </a:cubicBezTo>
                <a:cubicBezTo>
                  <a:pt x="1799344" y="2849325"/>
                  <a:pt x="1760450" y="2855020"/>
                  <a:pt x="1735349" y="2880121"/>
                </a:cubicBezTo>
                <a:cubicBezTo>
                  <a:pt x="1680875" y="2934595"/>
                  <a:pt x="1735538" y="2885956"/>
                  <a:pt x="1668674" y="2927746"/>
                </a:cubicBezTo>
                <a:cubicBezTo>
                  <a:pt x="1651416" y="2938532"/>
                  <a:pt x="1622149" y="2965296"/>
                  <a:pt x="1601999" y="2975371"/>
                </a:cubicBezTo>
                <a:cubicBezTo>
                  <a:pt x="1551199" y="3000771"/>
                  <a:pt x="1594785" y="2964305"/>
                  <a:pt x="1535324" y="3003946"/>
                </a:cubicBezTo>
                <a:cubicBezTo>
                  <a:pt x="1508906" y="3021558"/>
                  <a:pt x="1484524" y="3042046"/>
                  <a:pt x="1459124" y="3061096"/>
                </a:cubicBezTo>
                <a:cubicBezTo>
                  <a:pt x="1446424" y="3070621"/>
                  <a:pt x="1436084" y="3084651"/>
                  <a:pt x="1421024" y="3089671"/>
                </a:cubicBezTo>
                <a:lnTo>
                  <a:pt x="1392449" y="3099196"/>
                </a:lnTo>
                <a:cubicBezTo>
                  <a:pt x="1352982" y="3158397"/>
                  <a:pt x="1399627" y="3097264"/>
                  <a:pt x="1325774" y="3156346"/>
                </a:cubicBezTo>
                <a:cubicBezTo>
                  <a:pt x="1308243" y="3170371"/>
                  <a:pt x="1296110" y="3190501"/>
                  <a:pt x="1278149" y="3203971"/>
                </a:cubicBezTo>
                <a:cubicBezTo>
                  <a:pt x="1270117" y="3209995"/>
                  <a:pt x="1258228" y="3208405"/>
                  <a:pt x="1249574" y="3213496"/>
                </a:cubicBezTo>
                <a:cubicBezTo>
                  <a:pt x="1204027" y="3240288"/>
                  <a:pt x="1160902" y="3271003"/>
                  <a:pt x="1116224" y="3299221"/>
                </a:cubicBezTo>
                <a:cubicBezTo>
                  <a:pt x="1100571" y="3309107"/>
                  <a:pt x="1086560" y="3323306"/>
                  <a:pt x="1068599" y="3327796"/>
                </a:cubicBezTo>
                <a:lnTo>
                  <a:pt x="1030499" y="3337321"/>
                </a:lnTo>
                <a:cubicBezTo>
                  <a:pt x="1017799" y="3346846"/>
                  <a:pt x="1006276" y="3358186"/>
                  <a:pt x="992399" y="3365896"/>
                </a:cubicBezTo>
                <a:cubicBezTo>
                  <a:pt x="977453" y="3374199"/>
                  <a:pt x="960067" y="3377300"/>
                  <a:pt x="944774" y="3384946"/>
                </a:cubicBezTo>
                <a:cubicBezTo>
                  <a:pt x="921879" y="3396394"/>
                  <a:pt x="900324" y="3410346"/>
                  <a:pt x="878099" y="3423046"/>
                </a:cubicBezTo>
                <a:cubicBezTo>
                  <a:pt x="868574" y="3442096"/>
                  <a:pt x="864584" y="3465136"/>
                  <a:pt x="849524" y="3480196"/>
                </a:cubicBezTo>
                <a:cubicBezTo>
                  <a:pt x="840267" y="3489453"/>
                  <a:pt x="822790" y="3483226"/>
                  <a:pt x="811424" y="3489721"/>
                </a:cubicBezTo>
                <a:cubicBezTo>
                  <a:pt x="799728" y="3496404"/>
                  <a:pt x="794897" y="3512272"/>
                  <a:pt x="782849" y="3518296"/>
                </a:cubicBezTo>
                <a:cubicBezTo>
                  <a:pt x="744474" y="3537484"/>
                  <a:pt x="695394" y="3539943"/>
                  <a:pt x="659024" y="3565921"/>
                </a:cubicBezTo>
                <a:cubicBezTo>
                  <a:pt x="648063" y="3573751"/>
                  <a:pt x="641657" y="3587024"/>
                  <a:pt x="630449" y="3594496"/>
                </a:cubicBezTo>
                <a:cubicBezTo>
                  <a:pt x="622095" y="3600065"/>
                  <a:pt x="610854" y="3599531"/>
                  <a:pt x="601874" y="3604021"/>
                </a:cubicBezTo>
                <a:cubicBezTo>
                  <a:pt x="585315" y="3612300"/>
                  <a:pt x="570808" y="3624317"/>
                  <a:pt x="554249" y="3632596"/>
                </a:cubicBezTo>
                <a:cubicBezTo>
                  <a:pt x="489434" y="3665004"/>
                  <a:pt x="566856" y="3611620"/>
                  <a:pt x="487574" y="3661171"/>
                </a:cubicBezTo>
                <a:cubicBezTo>
                  <a:pt x="474112" y="3669585"/>
                  <a:pt x="462479" y="3680642"/>
                  <a:pt x="449474" y="3689746"/>
                </a:cubicBezTo>
                <a:cubicBezTo>
                  <a:pt x="430717" y="3702876"/>
                  <a:pt x="411957" y="3716066"/>
                  <a:pt x="392324" y="3727846"/>
                </a:cubicBezTo>
                <a:cubicBezTo>
                  <a:pt x="380148" y="3735151"/>
                  <a:pt x="366552" y="3739851"/>
                  <a:pt x="354224" y="3746896"/>
                </a:cubicBezTo>
                <a:cubicBezTo>
                  <a:pt x="344285" y="3752576"/>
                  <a:pt x="336110" y="3761297"/>
                  <a:pt x="325649" y="3765946"/>
                </a:cubicBezTo>
                <a:cubicBezTo>
                  <a:pt x="307299" y="3774101"/>
                  <a:pt x="286849" y="3776841"/>
                  <a:pt x="268499" y="3784996"/>
                </a:cubicBezTo>
                <a:cubicBezTo>
                  <a:pt x="258038" y="3789645"/>
                  <a:pt x="250163" y="3798926"/>
                  <a:pt x="239924" y="3804046"/>
                </a:cubicBezTo>
                <a:cubicBezTo>
                  <a:pt x="230944" y="3808536"/>
                  <a:pt x="220329" y="3809081"/>
                  <a:pt x="211349" y="3813571"/>
                </a:cubicBezTo>
                <a:cubicBezTo>
                  <a:pt x="201110" y="3818691"/>
                  <a:pt x="193013" y="3827501"/>
                  <a:pt x="182774" y="3832621"/>
                </a:cubicBezTo>
                <a:cubicBezTo>
                  <a:pt x="173794" y="3837111"/>
                  <a:pt x="163179" y="3837656"/>
                  <a:pt x="154199" y="3842146"/>
                </a:cubicBezTo>
                <a:cubicBezTo>
                  <a:pt x="143960" y="3847266"/>
                  <a:pt x="136085" y="3856547"/>
                  <a:pt x="125624" y="3861196"/>
                </a:cubicBezTo>
                <a:cubicBezTo>
                  <a:pt x="23609" y="3906536"/>
                  <a:pt x="104568" y="3856183"/>
                  <a:pt x="39899" y="3899296"/>
                </a:cubicBezTo>
                <a:cubicBezTo>
                  <a:pt x="30374" y="3896121"/>
                  <a:pt x="18424" y="3896871"/>
                  <a:pt x="11324" y="3889771"/>
                </a:cubicBezTo>
                <a:cubicBezTo>
                  <a:pt x="4224" y="3882671"/>
                  <a:pt x="1799" y="3871236"/>
                  <a:pt x="1799" y="3861196"/>
                </a:cubicBezTo>
                <a:cubicBezTo>
                  <a:pt x="1799" y="3811960"/>
                  <a:pt x="-10739" y="3740384"/>
                  <a:pt x="30374" y="3699271"/>
                </a:cubicBezTo>
                <a:cubicBezTo>
                  <a:pt x="38469" y="3691176"/>
                  <a:pt x="49424" y="3686571"/>
                  <a:pt x="58949" y="3680221"/>
                </a:cubicBezTo>
                <a:cubicBezTo>
                  <a:pt x="46311" y="3743413"/>
                  <a:pt x="19261" y="3767534"/>
                  <a:pt x="11324" y="3784996"/>
                </a:cubicBezTo>
                <a:close/>
              </a:path>
            </a:pathLst>
          </a:custGeom>
          <a:solidFill>
            <a:schemeClr val="accent2">
              <a:alpha val="5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366E866-5F34-D44D-6859-847600101C3E}"/>
              </a:ext>
            </a:extLst>
          </p:cNvPr>
          <p:cNvSpPr txBox="1"/>
          <p:nvPr/>
        </p:nvSpPr>
        <p:spPr>
          <a:xfrm>
            <a:off x="7315200" y="1951031"/>
            <a:ext cx="40857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Since the insight work of Wise et al. (1984), who classified the dynamics of fault-related rocks according to the competition between strain rate and rate of recovery, </a:t>
            </a:r>
            <a:r>
              <a:rPr lang="en-US" sz="2400" b="1" u="sng" dirty="0"/>
              <a:t>mylonitic rocks have  become increasingly central in the reconstruction of plate kinematics, representing de facto a snapshot of Earth dynamics</a:t>
            </a:r>
            <a:r>
              <a:rPr lang="en-US" sz="2400" dirty="0"/>
              <a:t>.</a:t>
            </a:r>
          </a:p>
        </p:txBody>
      </p:sp>
      <p:sp>
        <p:nvSpPr>
          <p:cNvPr id="9" name="Titolo 1">
            <a:extLst>
              <a:ext uri="{FF2B5EF4-FFF2-40B4-BE49-F238E27FC236}">
                <a16:creationId xmlns:a16="http://schemas.microsoft.com/office/drawing/2014/main" id="{1423D767-FA42-4D2A-E638-06A22111B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781870"/>
          </a:xfrm>
        </p:spPr>
        <p:txBody>
          <a:bodyPr/>
          <a:lstStyle/>
          <a:p>
            <a:r>
              <a:rPr lang="en-US" dirty="0"/>
              <a:t>MYLONITIC rocks as Moving picture of the earth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58E8894-D87A-E484-64CD-A00A4D98AE08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C7CC7948-90BB-5D00-AD11-390B851C2C4B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EAA1291-0E29-FFC5-5199-4931CF11E377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A27BE7D7-E228-DA3C-C096-360D792A49AA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92763A6-B5B6-4587-CA7D-76D9B87556C4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FFD9351C-0800-35C1-CEEC-DFE6CCB38C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21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28117C-9446-4E7F-AE62-95E0F6DB5B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D30AFB-4D71-48B0-AA00-28EE92363A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A0B76F-8010-4C62-B4B6-C5FC438C05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C936C0-4624-438D-BDD0-6B296BD6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D4960A-896E-4F6B-BF65-B4662AC9D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84944A-8803-462C-84C5-4576C56A77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457199"/>
            <a:ext cx="3618827" cy="5175115"/>
          </a:xfrm>
          <a:prstGeom prst="rect">
            <a:avLst/>
          </a:prstGeom>
          <a:solidFill>
            <a:srgbClr val="33356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A3B35092-E7CC-2DA2-5D33-91A88A8A4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272" y="411124"/>
            <a:ext cx="3580193" cy="18689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Palmi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shear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zone</a:t>
            </a:r>
          </a:p>
        </p:txBody>
      </p:sp>
      <p:pic>
        <p:nvPicPr>
          <p:cNvPr id="4" name="Picture 1" descr="page17image25851088">
            <a:extLst>
              <a:ext uri="{FF2B5EF4-FFF2-40B4-BE49-F238E27FC236}">
                <a16:creationId xmlns:a16="http://schemas.microsoft.com/office/drawing/2014/main" id="{197CC6E8-6588-523E-3C45-BFDDD3AE46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"/>
          <a:stretch/>
        </p:blipFill>
        <p:spPr bwMode="auto">
          <a:xfrm>
            <a:off x="582534" y="1875270"/>
            <a:ext cx="7298771" cy="4525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07F3B49-8C20-42F5-831D-59306D05F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9870" y="5707627"/>
            <a:ext cx="3618828" cy="649224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5" name="Picture 1" descr="page17image25851088">
            <a:extLst>
              <a:ext uri="{FF2B5EF4-FFF2-40B4-BE49-F238E27FC236}">
                <a16:creationId xmlns:a16="http://schemas.microsoft.com/office/drawing/2014/main" id="{BE0A2973-02C1-A0DF-6DF4-4992A6ED6D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" r="-17"/>
          <a:stretch/>
        </p:blipFill>
        <p:spPr bwMode="auto">
          <a:xfrm>
            <a:off x="1578446" y="389517"/>
            <a:ext cx="5590915" cy="200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20CB8850-7223-8740-C504-9AB031200249}"/>
              </a:ext>
            </a:extLst>
          </p:cNvPr>
          <p:cNvSpPr txBox="1"/>
          <p:nvPr/>
        </p:nvSpPr>
        <p:spPr>
          <a:xfrm>
            <a:off x="8119870" y="3953335"/>
            <a:ext cx="33712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Geological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background of the Palmi Shear Zone: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Geological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map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of the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Calabrian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metamorphic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complexes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,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geological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Map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of the case study area of the Palmi Shear zone with trends of the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main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foliations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and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average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stretching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lineations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, (white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circles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represent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location of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each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structural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station,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while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red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circles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</a:t>
            </a:r>
            <a:r>
              <a:rPr lang="it-IT" sz="1200" b="0" i="0" u="none" strike="noStrike" dirty="0" err="1">
                <a:solidFill>
                  <a:schemeClr val="bg1"/>
                </a:solidFill>
                <a:effectLst/>
                <a:latin typeface="Inter Var"/>
              </a:rPr>
              <a:t>represent</a:t>
            </a:r>
            <a:r>
              <a:rPr lang="it-IT" sz="1200" b="0" i="0" u="none" strike="noStrike" dirty="0">
                <a:solidFill>
                  <a:schemeClr val="bg1"/>
                </a:solidFill>
                <a:effectLst/>
                <a:latin typeface="Inter Var"/>
              </a:rPr>
              <a:t> sample locations) (Ortolano et al. 2021)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5B5BE8F6-4A9F-4CFC-DD25-E321DAB86782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0CE27AB-866F-040A-0138-FC8580B9FD0C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2AAA0D35-A25F-FFC6-5A9E-D893FCA02313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0440ED30-412C-F28D-3F96-C16FFD1BE86C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345A8D3-01D2-B75D-CB7E-999F12A04555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6" name="Elemento grafico 15">
            <a:extLst>
              <a:ext uri="{FF2B5EF4-FFF2-40B4-BE49-F238E27FC236}">
                <a16:creationId xmlns:a16="http://schemas.microsoft.com/office/drawing/2014/main" id="{22D16A2A-8504-9FB3-DDE8-75E42EC50CA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699FAD9-3072-E67E-9E38-E570E111409E}"/>
              </a:ext>
            </a:extLst>
          </p:cNvPr>
          <p:cNvSpPr txBox="1"/>
          <p:nvPr/>
        </p:nvSpPr>
        <p:spPr>
          <a:xfrm>
            <a:off x="8165271" y="2355376"/>
            <a:ext cx="350052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East-West direction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400 mt deep mylonitic foliations</a:t>
            </a: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Pervasive deformation starting in Paleocene and developed to Oligo-</a:t>
            </a:r>
            <a:r>
              <a:rPr lang="en-US" dirty="0" err="1">
                <a:solidFill>
                  <a:schemeClr val="bg1"/>
                </a:solidFill>
              </a:rPr>
              <a:t>miocene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62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1E5E4503-CC62-4DA9-9121-0A157199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D8D61A1B-3C4C-4F0E-965F-15837624C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0E56243-9701-44E8-8A92-319433305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B1F1915-E076-48EB-BB4A-EE9808EB40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60" name="Rectangle 59">
            <a:extLst>
              <a:ext uri="{FF2B5EF4-FFF2-40B4-BE49-F238E27FC236}">
                <a16:creationId xmlns:a16="http://schemas.microsoft.com/office/drawing/2014/main" id="{CC4B5BF5-FF9C-4924-B7E3-175E8FBCF1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Immagine 8" descr="Immagine che contiene aria aperta, natura, montagna, Massa d'acqua&#10;&#10;Descrizione generata automaticamente">
            <a:extLst>
              <a:ext uri="{FF2B5EF4-FFF2-40B4-BE49-F238E27FC236}">
                <a16:creationId xmlns:a16="http://schemas.microsoft.com/office/drawing/2014/main" id="{91C7E7AF-5C97-4202-5448-98DADE63293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46532" y="641102"/>
            <a:ext cx="3703322" cy="3465902"/>
          </a:xfrm>
          <a:prstGeom prst="rect">
            <a:avLst/>
          </a:prstGeom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5B6B0B3F-8B76-44CA-9AB0-B742BD621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6534" y="453643"/>
            <a:ext cx="11298933" cy="5936922"/>
            <a:chOff x="446534" y="453643"/>
            <a:chExt cx="11298933" cy="5936922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31621D3-A277-46EF-93A9-0D5140FA9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199467"/>
              <a:ext cx="7497730" cy="21910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CD212BDA-7BCB-45CA-8B7D-8E3870A005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6534" y="457200"/>
              <a:ext cx="3703320" cy="9499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B973906C-F040-4ADB-A362-4BDB201B6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42147" y="453643"/>
              <a:ext cx="3703320" cy="9855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133259EA-7CAC-4F6C-B3CD-EF4DEACD2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41830" y="457200"/>
              <a:ext cx="370332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pic>
        <p:nvPicPr>
          <p:cNvPr id="7" name="Immagine 6" descr="Immagine che contiene aria aperta, natura, acqua, lago&#10;&#10;Descrizione generata automaticamente">
            <a:extLst>
              <a:ext uri="{FF2B5EF4-FFF2-40B4-BE49-F238E27FC236}">
                <a16:creationId xmlns:a16="http://schemas.microsoft.com/office/drawing/2014/main" id="{A80020E9-9E9A-5B78-BDBF-75F67046972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"/>
          <a:stretch/>
        </p:blipFill>
        <p:spPr>
          <a:xfrm>
            <a:off x="4240942" y="641102"/>
            <a:ext cx="3703322" cy="3465902"/>
          </a:xfrm>
          <a:prstGeom prst="rect">
            <a:avLst/>
          </a:prstGeom>
        </p:spPr>
      </p:pic>
      <p:pic>
        <p:nvPicPr>
          <p:cNvPr id="5" name="Immagine 4" descr="Immagine che contiene aria aperta, basamento, cielo, natura&#10;&#10;Descrizione generata automaticamente">
            <a:extLst>
              <a:ext uri="{FF2B5EF4-FFF2-40B4-BE49-F238E27FC236}">
                <a16:creationId xmlns:a16="http://schemas.microsoft.com/office/drawing/2014/main" id="{01AF89D0-EE6A-ABAE-3B67-804C3B5C011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36241" y="641102"/>
            <a:ext cx="3702435" cy="5749462"/>
          </a:xfrm>
          <a:prstGeom prst="rect">
            <a:avLst/>
          </a:prstGeom>
        </p:spPr>
      </p:pic>
      <p:sp>
        <p:nvSpPr>
          <p:cNvPr id="15" name="Titolo 1">
            <a:extLst>
              <a:ext uri="{FF2B5EF4-FFF2-40B4-BE49-F238E27FC236}">
                <a16:creationId xmlns:a16="http://schemas.microsoft.com/office/drawing/2014/main" id="{AE5BDC15-186A-CF89-1D40-824CD2526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501" y="4117714"/>
            <a:ext cx="3132638" cy="238523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 err="1">
                <a:solidFill>
                  <a:srgbClr val="FFFFFF"/>
                </a:solidFill>
              </a:rPr>
              <a:t>Palmi</a:t>
            </a:r>
            <a:r>
              <a:rPr lang="en-US" dirty="0">
                <a:solidFill>
                  <a:srgbClr val="FFFFFF"/>
                </a:solidFill>
              </a:rPr>
              <a:t>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shear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zone</a:t>
            </a:r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B43D14B1-2782-DB8D-9BA7-8BB9596FB052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3F52B2D5-C8C5-1DB4-F672-CAD7FA783732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BE06747C-922E-EF88-5367-454A20F23448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23" name="Rettangolo con angoli arrotondati 22">
            <a:extLst>
              <a:ext uri="{FF2B5EF4-FFF2-40B4-BE49-F238E27FC236}">
                <a16:creationId xmlns:a16="http://schemas.microsoft.com/office/drawing/2014/main" id="{846BC016-5059-0790-D092-2BD1F6A2490D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28C723B7-B5AF-51A2-7979-F91793007A4B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4" name="Elemento grafico 3">
            <a:extLst>
              <a:ext uri="{FF2B5EF4-FFF2-40B4-BE49-F238E27FC236}">
                <a16:creationId xmlns:a16="http://schemas.microsoft.com/office/drawing/2014/main" id="{24472CE4-E4F7-A0BE-1E81-88D67258B6C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2508EAC6-05A5-F914-03C7-EDF0AC04B0D7}"/>
              </a:ext>
            </a:extLst>
          </p:cNvPr>
          <p:cNvSpPr txBox="1"/>
          <p:nvPr/>
        </p:nvSpPr>
        <p:spPr>
          <a:xfrm>
            <a:off x="4012264" y="5570567"/>
            <a:ext cx="37563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Clastic elements inside a </a:t>
            </a:r>
            <a:r>
              <a:rPr lang="en-US" dirty="0" err="1">
                <a:solidFill>
                  <a:schemeClr val="bg1"/>
                </a:solidFill>
              </a:rPr>
              <a:t>carbonatic</a:t>
            </a:r>
            <a:r>
              <a:rPr lang="en-US" dirty="0">
                <a:solidFill>
                  <a:schemeClr val="bg1"/>
                </a:solidFill>
              </a:rPr>
              <a:t> ultra-mylonitic matrix</a:t>
            </a:r>
          </a:p>
        </p:txBody>
      </p:sp>
    </p:spTree>
    <p:extLst>
      <p:ext uri="{BB962C8B-B14F-4D97-AF65-F5344CB8AC3E}">
        <p14:creationId xmlns:p14="http://schemas.microsoft.com/office/powerpoint/2010/main" val="1568264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17F30F6-32CB-1B7B-755F-1B639F966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PALMI) shear zone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026CF4D-D8DC-E799-1DA5-586592CD35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432" y="1918741"/>
            <a:ext cx="1600935" cy="4496347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8865FD6-F22F-9D22-D3E1-D699121697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99539" y="1918741"/>
            <a:ext cx="5330761" cy="4496347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F364623C-A787-27CB-FF50-F78EBF5CB8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4500" y="1889211"/>
            <a:ext cx="7476763" cy="4636146"/>
          </a:xfrm>
          <a:prstGeom prst="rect">
            <a:avLst/>
          </a:prstGeom>
        </p:spPr>
      </p:pic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BD032A4F-7D03-D95D-CE13-190552732C74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70D082C9-1E92-A2CE-D5B1-0380AE99200F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567B9229-8063-3A05-7A70-F04439360807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3C3DE02B-D194-9712-EF49-364F9B7D8556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D98FCB1-7DA1-1E06-618A-8066FB1A0A16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7" name="Elemento grafico 6">
            <a:extLst>
              <a:ext uri="{FF2B5EF4-FFF2-40B4-BE49-F238E27FC236}">
                <a16:creationId xmlns:a16="http://schemas.microsoft.com/office/drawing/2014/main" id="{9123EDDF-767E-2A6E-1530-70F743CDCB4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ABD5F747-CADF-D70D-7EF8-94CF215DF0D3}"/>
              </a:ext>
            </a:extLst>
          </p:cNvPr>
          <p:cNvSpPr txBox="1"/>
          <p:nvPr/>
        </p:nvSpPr>
        <p:spPr>
          <a:xfrm>
            <a:off x="9878754" y="6152767"/>
            <a:ext cx="1857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(Fazio et al, 2024)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2CEA8B4-A546-1322-99C5-F9953A0044FA}"/>
              </a:ext>
            </a:extLst>
          </p:cNvPr>
          <p:cNvSpPr txBox="1"/>
          <p:nvPr/>
        </p:nvSpPr>
        <p:spPr>
          <a:xfrm>
            <a:off x="9452759" y="2220686"/>
            <a:ext cx="22838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Geological map of </a:t>
            </a:r>
            <a:r>
              <a:rPr lang="en-US" dirty="0" err="1"/>
              <a:t>Palmi</a:t>
            </a:r>
            <a:r>
              <a:rPr lang="en-US" dirty="0"/>
              <a:t> Shear Zone</a:t>
            </a:r>
          </a:p>
          <a:p>
            <a:pPr marL="285750" indent="-285750">
              <a:buFontTx/>
              <a:buChar char="-"/>
            </a:pPr>
            <a:r>
              <a:rPr lang="en-US" dirty="0"/>
              <a:t>High definition geological map, 1:350 scale ratio</a:t>
            </a:r>
          </a:p>
          <a:p>
            <a:pPr marL="285750" indent="-285750">
              <a:buFontTx/>
              <a:buChar char="-"/>
            </a:pPr>
            <a:r>
              <a:rPr lang="en-US" dirty="0"/>
              <a:t>Manually and UAV surveys</a:t>
            </a:r>
          </a:p>
          <a:p>
            <a:pPr marL="285750" indent="-285750">
              <a:buFontTx/>
              <a:buChar char="-"/>
            </a:pPr>
            <a:r>
              <a:rPr lang="en-US" dirty="0"/>
              <a:t>Published in a special issue of Structural Geology in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42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4ED826-8E4B-695C-6874-64C4522AF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38A5D87-A835-20C6-3457-4298EF00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PALMI (south-ITALY) shear zone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568545C-7FCB-98C5-852B-AEFAA5A443A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578" y="1914038"/>
            <a:ext cx="7927667" cy="4584735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D728B36-5761-21D4-FEB5-BE746100DEB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973" y="1939322"/>
            <a:ext cx="7891272" cy="4584735"/>
          </a:xfrm>
          <a:prstGeom prst="rect">
            <a:avLst/>
          </a:prstGeom>
        </p:spPr>
      </p:pic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500F2C2F-6E84-29FD-9A9F-3AA6E5A55A8C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9C66C8A3-4889-6EAC-9EB5-7848ABB619F6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1FD3358-8536-F04C-4FF6-25C539E20C61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A80B0D47-1735-DCA6-EBCA-AC71CCF9F770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53C311A1-137C-2D96-624D-27BEF44E3E6A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8" name="Elemento grafico 7">
            <a:extLst>
              <a:ext uri="{FF2B5EF4-FFF2-40B4-BE49-F238E27FC236}">
                <a16:creationId xmlns:a16="http://schemas.microsoft.com/office/drawing/2014/main" id="{2040F639-AE1D-298A-3A74-1F794C6CCA3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B96348-5FA8-2632-032C-B1803308993E}"/>
              </a:ext>
            </a:extLst>
          </p:cNvPr>
          <p:cNvSpPr txBox="1"/>
          <p:nvPr/>
        </p:nvSpPr>
        <p:spPr>
          <a:xfrm>
            <a:off x="9002110" y="2270234"/>
            <a:ext cx="21752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Mesoscale data of layers;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Stereoplots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3D definition</a:t>
            </a:r>
          </a:p>
        </p:txBody>
      </p:sp>
    </p:spTree>
    <p:extLst>
      <p:ext uri="{BB962C8B-B14F-4D97-AF65-F5344CB8AC3E}">
        <p14:creationId xmlns:p14="http://schemas.microsoft.com/office/powerpoint/2010/main" val="29576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B691D59-8F51-4DD8-AD41-D568D29B08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AEF18-0627-48F3-9B3D-F7E8F050B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EAEE08A-C572-438F-9753-B0D527A51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B93146F-62ED-4C59-844C-0935D0FB5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BE0C5D79-B764-76F0-2300-A3E93CC01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1" y="4610099"/>
            <a:ext cx="10993549" cy="55147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From data to web-publishing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AADE71DB-6FC5-224C-65B8-7B464636DC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5183605"/>
            <a:ext cx="10993546" cy="82699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600" dirty="0">
                <a:solidFill>
                  <a:srgbClr val="EBEBEB"/>
                </a:solidFill>
              </a:rPr>
              <a:t>it is necessary to contend with different paradigms of representation and well-differentiated information technologies to let users visualize and query data on the web</a:t>
            </a: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1A515B1-A9B3-49B0-AE0D-D038D42C21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23900"/>
            <a:ext cx="12192000" cy="37081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B8571EF3-4E65-FD71-B054-5C466DD34D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5418459"/>
              </p:ext>
            </p:extLst>
          </p:nvPr>
        </p:nvGraphicFramePr>
        <p:xfrm>
          <a:off x="446533" y="389881"/>
          <a:ext cx="7018567" cy="37226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Immagine 6" descr="Immagine che contiene elettronica, testo, Dispositivo di output, Personal Computer&#10;&#10;Descrizione generata automaticamente">
            <a:extLst>
              <a:ext uri="{FF2B5EF4-FFF2-40B4-BE49-F238E27FC236}">
                <a16:creationId xmlns:a16="http://schemas.microsoft.com/office/drawing/2014/main" id="{9ED18D9C-1C9E-2FB1-0E0C-8D0F7807A2E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0603" y="544347"/>
            <a:ext cx="5089974" cy="3770822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11152274-09C3-E7FD-CF64-661D25A621E3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93F193E5-FFFD-070A-9D1F-910348E62AEF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15DDF75A-2E1D-0D1F-E912-05BE3307D368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EBB6CF25-05DF-3453-71F2-5CDE7C47E73E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F262507-85B1-F1CA-A695-5B6014C5E68F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3" name="Elemento grafico 12">
            <a:extLst>
              <a:ext uri="{FF2B5EF4-FFF2-40B4-BE49-F238E27FC236}">
                <a16:creationId xmlns:a16="http://schemas.microsoft.com/office/drawing/2014/main" id="{14C22670-78C1-0583-8AA4-06CA2ACE792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70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E9AA9F65-94B8-41A5-A7FF-23D2CFB11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E8B0F8E-3F6C-4541-B9C1-774D80A088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45F5BC-32D1-41CD-B270-C46F18CA1A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CE57EE13-72B0-4FFA-ACE1-EBDE89340E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8E019540-1104-4B12-9F83-45F586741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03D0A522-612A-7625-4448-D3F2811DE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404" y="1577340"/>
            <a:ext cx="6228950" cy="37033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>
                <a:solidFill>
                  <a:schemeClr val="tx2"/>
                </a:solidFill>
              </a:rPr>
              <a:t>What issues?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1D976D6-8C98-48CC-8C34-0468F316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13938" y="3383280"/>
            <a:ext cx="228600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580CFD6-E44A-486A-9E73-D8D948F78A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2788596" y="3383280"/>
            <a:ext cx="3703320" cy="9144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233C47F4-D993-7C69-224E-1D68375E451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143" y="4597279"/>
            <a:ext cx="2926543" cy="1793286"/>
          </a:xfrm>
          <a:prstGeom prst="rect">
            <a:avLst/>
          </a:prstGeom>
        </p:spPr>
      </p:pic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EB4C3B9C-47A4-AA09-75B0-E0DAC0AF3482}"/>
              </a:ext>
            </a:extLst>
          </p:cNvPr>
          <p:cNvSpPr/>
          <p:nvPr/>
        </p:nvSpPr>
        <p:spPr>
          <a:xfrm>
            <a:off x="884284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Introduction</a:t>
            </a: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BB6029E6-ADB0-DCFD-5D28-EFD56DADB642}"/>
              </a:ext>
            </a:extLst>
          </p:cNvPr>
          <p:cNvSpPr/>
          <p:nvPr/>
        </p:nvSpPr>
        <p:spPr>
          <a:xfrm>
            <a:off x="3273420" y="6556738"/>
            <a:ext cx="2344166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Case of study</a:t>
            </a: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25345E01-9E13-5F88-BD39-26A714A49A6A}"/>
              </a:ext>
            </a:extLst>
          </p:cNvPr>
          <p:cNvSpPr/>
          <p:nvPr/>
        </p:nvSpPr>
        <p:spPr>
          <a:xfrm>
            <a:off x="5662555" y="6556738"/>
            <a:ext cx="2851721" cy="28108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Developed methodology</a:t>
            </a:r>
          </a:p>
        </p:txBody>
      </p:sp>
      <p:sp>
        <p:nvSpPr>
          <p:cNvPr id="7" name="Rettangolo con angoli arrotondati 6">
            <a:extLst>
              <a:ext uri="{FF2B5EF4-FFF2-40B4-BE49-F238E27FC236}">
                <a16:creationId xmlns:a16="http://schemas.microsoft.com/office/drawing/2014/main" id="{E15896FA-898A-3DDE-019E-BFEAFDC633D7}"/>
              </a:ext>
            </a:extLst>
          </p:cNvPr>
          <p:cNvSpPr/>
          <p:nvPr/>
        </p:nvSpPr>
        <p:spPr>
          <a:xfrm>
            <a:off x="8559245" y="6553040"/>
            <a:ext cx="2851721" cy="28108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Conclusion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CECFCB01-47C9-8640-153B-1FFB0151A082}"/>
              </a:ext>
            </a:extLst>
          </p:cNvPr>
          <p:cNvSpPr txBox="1"/>
          <p:nvPr/>
        </p:nvSpPr>
        <p:spPr>
          <a:xfrm>
            <a:off x="420914" y="72570"/>
            <a:ext cx="102998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“</a:t>
            </a:r>
            <a:r>
              <a:rPr lang="en-US" sz="1600" i="1" dirty="0"/>
              <a:t>Web publication of multiscale geological data, methodology and process” -  </a:t>
            </a:r>
            <a:r>
              <a:rPr lang="en-US" sz="900" i="1" dirty="0"/>
              <a:t>Di Pietro G. , D’Agostino A. , </a:t>
            </a:r>
            <a:r>
              <a:rPr lang="en-US" sz="900" i="1" dirty="0" err="1"/>
              <a:t>Ortolano</a:t>
            </a:r>
            <a:r>
              <a:rPr lang="en-US" sz="900" i="1" dirty="0"/>
              <a:t> G. , Fazio E. ; </a:t>
            </a:r>
            <a:r>
              <a:rPr lang="en-US" sz="900" i="1" dirty="0" err="1"/>
              <a:t>Visalli</a:t>
            </a:r>
            <a:r>
              <a:rPr lang="en-US" sz="900" i="1" dirty="0"/>
              <a:t> R. , </a:t>
            </a:r>
            <a:r>
              <a:rPr lang="en-US" sz="900" i="1" dirty="0" err="1"/>
              <a:t>Musumeci</a:t>
            </a:r>
            <a:r>
              <a:rPr lang="en-US" sz="900" i="1" dirty="0"/>
              <a:t> R. E. , </a:t>
            </a:r>
            <a:r>
              <a:rPr lang="en-US" sz="900" i="1" dirty="0" err="1"/>
              <a:t>Cirrincione</a:t>
            </a:r>
            <a:r>
              <a:rPr lang="en-US" sz="900" i="1" dirty="0"/>
              <a:t> R. </a:t>
            </a:r>
          </a:p>
        </p:txBody>
      </p:sp>
      <p:pic>
        <p:nvPicPr>
          <p:cNvPr id="10" name="Elemento grafico 9">
            <a:extLst>
              <a:ext uri="{FF2B5EF4-FFF2-40B4-BE49-F238E27FC236}">
                <a16:creationId xmlns:a16="http://schemas.microsoft.com/office/drawing/2014/main" id="{8FC9C06F-7E48-7D68-FA45-C2BACBB67C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18569" b="16092"/>
          <a:stretch/>
        </p:blipFill>
        <p:spPr>
          <a:xfrm>
            <a:off x="10652182" y="89715"/>
            <a:ext cx="1050324" cy="33855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AA370F3-940B-79E2-6668-3FAD0EB3E684}"/>
              </a:ext>
            </a:extLst>
          </p:cNvPr>
          <p:cNvSpPr txBox="1"/>
          <p:nvPr/>
        </p:nvSpPr>
        <p:spPr>
          <a:xfrm>
            <a:off x="1557004" y="2238546"/>
            <a:ext cx="30375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Skill gaps for data scientist in web development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are often un-interoperable and not visualized without proprietary software</a:t>
            </a:r>
          </a:p>
          <a:p>
            <a:pPr marL="285750" indent="-285750">
              <a:buFontTx/>
              <a:buChar char="-"/>
            </a:pPr>
            <a:r>
              <a:rPr lang="en-US" dirty="0"/>
              <a:t>Very difficult to visualize and query data in one viewer.</a:t>
            </a:r>
          </a:p>
        </p:txBody>
      </p:sp>
    </p:spTree>
    <p:extLst>
      <p:ext uri="{BB962C8B-B14F-4D97-AF65-F5344CB8AC3E}">
        <p14:creationId xmlns:p14="http://schemas.microsoft.com/office/powerpoint/2010/main" val="688153225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i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  <wetp:taskpane dockstate="right" visibility="0" width="350" row="0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2CBB610E-A121-3E43-ACCA-6C992FC4C4FF}">
  <we:reference id="wa104379997" version="3.0.0.0" store="it-IT" storeType="OMEX"/>
  <we:alternateReferences>
    <we:reference id="wa104379997" version="3.0.0.0" store="it-IT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EDBE7DE2-5B7F-944D-B806-EBFF93DEFFE8}">
  <we:reference id="wa200004074" version="1.0.0.620" store="it-IT" storeType="OMEX"/>
  <we:alternateReferences>
    <we:reference id="wa200004074" version="1.0.0.620" store="wa200004074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Dividendi</Template>
  <TotalTime>1483</TotalTime>
  <Words>1717</Words>
  <Application>Microsoft Macintosh PowerPoint</Application>
  <PresentationFormat>Widescreen</PresentationFormat>
  <Paragraphs>184</Paragraphs>
  <Slides>19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Aptos</vt:lpstr>
      <vt:lpstr>Arial</vt:lpstr>
      <vt:lpstr>Gill Sans MT</vt:lpstr>
      <vt:lpstr>Inter Var</vt:lpstr>
      <vt:lpstr>Wingdings 2</vt:lpstr>
      <vt:lpstr>Dividendi</vt:lpstr>
      <vt:lpstr>Web publication of multiscale geological data, methodology, and processes</vt:lpstr>
      <vt:lpstr>MYLONITIC rocks as snapshot of earth dynamics</vt:lpstr>
      <vt:lpstr>MYLONITIC rocks as Moving picture of the earth</vt:lpstr>
      <vt:lpstr>Palmi  shear  zone</vt:lpstr>
      <vt:lpstr>Palmi  shear  zone</vt:lpstr>
      <vt:lpstr>PALMI) shear zone</vt:lpstr>
      <vt:lpstr>PALMI (south-ITALY) shear zone</vt:lpstr>
      <vt:lpstr>From data to web-publishing</vt:lpstr>
      <vt:lpstr>What issues?</vt:lpstr>
      <vt:lpstr>The production process for multiscale and multidimensional data viewing</vt:lpstr>
      <vt:lpstr>Geographical data - Data type: Geojson, OGC standard, Javascript object notation, easy to use and very popular format for geo-data and attribute tables - Script library: OpenLayers, OpenSource project with a very large community, easy to deploy maps on the web process</vt:lpstr>
      <vt:lpstr>Presentazione standard di PowerPoint</vt:lpstr>
      <vt:lpstr>Presentazione standard di PowerPoint</vt:lpstr>
      <vt:lpstr>Presentazione standard di PowerPoint</vt:lpstr>
      <vt:lpstr>Sample analysis data</vt:lpstr>
      <vt:lpstr>Presentazione standard di PowerPoint</vt:lpstr>
      <vt:lpstr>Conclusion</vt:lpstr>
      <vt:lpstr>Future developments</vt:lpstr>
      <vt:lpstr>Thank You</vt:lpstr>
    </vt:vector>
  </TitlesOfParts>
  <Manager/>
  <Company>Università di Catania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 publication of multiscale geological data, methodology and process</dc:title>
  <dc:subject/>
  <dc:creator>Di Pietro G. , D’Agostino A. , Ortolano G. , Fazio E. ; Visalli R. , Musumeci R. E. , Cirrincione R.</dc:creator>
  <cp:keywords/>
  <dc:description/>
  <cp:lastModifiedBy>Gianfranco Di Pietro</cp:lastModifiedBy>
  <cp:revision>65</cp:revision>
  <dcterms:created xsi:type="dcterms:W3CDTF">2024-08-19T10:07:32Z</dcterms:created>
  <dcterms:modified xsi:type="dcterms:W3CDTF">2024-09-30T09:15:08Z</dcterms:modified>
  <cp:category/>
</cp:coreProperties>
</file>